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5"/>
  </p:notesMasterIdLst>
  <p:handoutMasterIdLst>
    <p:handoutMasterId r:id="rId26"/>
  </p:handoutMasterIdLst>
  <p:sldIdLst>
    <p:sldId id="256" r:id="rId10"/>
    <p:sldId id="263" r:id="rId11"/>
    <p:sldId id="260" r:id="rId12"/>
    <p:sldId id="268" r:id="rId13"/>
    <p:sldId id="272" r:id="rId14"/>
    <p:sldId id="262" r:id="rId15"/>
    <p:sldId id="271" r:id="rId16"/>
    <p:sldId id="273" r:id="rId17"/>
    <p:sldId id="267" r:id="rId18"/>
    <p:sldId id="269" r:id="rId19"/>
    <p:sldId id="270" r:id="rId20"/>
    <p:sldId id="264" r:id="rId21"/>
    <p:sldId id="274" r:id="rId22"/>
    <p:sldId id="265" r:id="rId23"/>
    <p:sldId id="275" r:id="rId24"/>
  </p:sldIdLst>
  <p:sldSz cx="9144000" cy="6858000" type="screen4x3"/>
  <p:notesSz cx="7099300" cy="10234613"/>
  <p:custDataLst>
    <p:tags r:id="rId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ann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76" autoAdjust="0"/>
    <p:restoredTop sz="88534" autoAdjust="0"/>
  </p:normalViewPr>
  <p:slideViewPr>
    <p:cSldViewPr snapToObjects="1">
      <p:cViewPr>
        <p:scale>
          <a:sx n="100" d="100"/>
          <a:sy n="100" d="100"/>
        </p:scale>
        <p:origin x="-1560" y="144"/>
      </p:cViewPr>
      <p:guideLst>
        <p:guide orient="horz" pos="3929"/>
        <p:guide orient="horz" pos="2160"/>
        <p:guide orient="horz" pos="3045"/>
        <p:guide orient="horz" pos="4269"/>
        <p:guide orient="horz" pos="3974"/>
        <p:guide orient="horz" pos="1275"/>
        <p:guide orient="horz" pos="391"/>
        <p:guide orient="horz" pos="482"/>
        <p:guide pos="2880"/>
        <p:guide pos="204"/>
        <p:guide pos="5556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tags" Target="tags/tag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01/05/16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01/05/16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47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sigma</a:t>
            </a:r>
            <a:r>
              <a:rPr lang="de-DE" dirty="0" smtClean="0"/>
              <a:t> </a:t>
            </a:r>
            <a:r>
              <a:rPr lang="de-DE" dirty="0" err="1" smtClean="0"/>
              <a:t>sky</a:t>
            </a:r>
            <a:r>
              <a:rPr lang="de-DE" baseline="0" dirty="0" smtClean="0"/>
              <a:t>, nicht klar an der Stelle.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5730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shift</a:t>
            </a:r>
            <a:r>
              <a:rPr lang="de-DE" dirty="0" smtClean="0"/>
              <a:t> </a:t>
            </a:r>
            <a:r>
              <a:rPr lang="de-DE" dirty="0" err="1" smtClean="0"/>
              <a:t>segmentation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?</a:t>
            </a:r>
            <a:r>
              <a:rPr lang="de-DE" baseline="0" dirty="0" smtClean="0"/>
              <a:t> http://</a:t>
            </a:r>
            <a:r>
              <a:rPr lang="de-DE" baseline="0" dirty="0" err="1" smtClean="0"/>
              <a:t>stackoverflow.com</a:t>
            </a:r>
            <a:r>
              <a:rPr lang="de-DE" baseline="0" dirty="0" smtClean="0"/>
              <a:t>/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/4831813/image-segmentation-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-</a:t>
            </a:r>
            <a:r>
              <a:rPr lang="de-DE" baseline="0" dirty="0" err="1" smtClean="0"/>
              <a:t>mean-shift-explained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75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shift</a:t>
            </a:r>
            <a:r>
              <a:rPr lang="de-DE" dirty="0" smtClean="0"/>
              <a:t> </a:t>
            </a:r>
            <a:r>
              <a:rPr lang="de-DE" dirty="0" err="1" smtClean="0"/>
              <a:t>segmentation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?</a:t>
            </a:r>
            <a:r>
              <a:rPr lang="de-DE" baseline="0" dirty="0" smtClean="0"/>
              <a:t> http://</a:t>
            </a:r>
            <a:r>
              <a:rPr lang="de-DE" baseline="0" dirty="0" err="1" smtClean="0"/>
              <a:t>stackoverflow.com</a:t>
            </a:r>
            <a:r>
              <a:rPr lang="de-DE" baseline="0" dirty="0" smtClean="0"/>
              <a:t>/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/4831813/image-segmentation-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-</a:t>
            </a:r>
            <a:r>
              <a:rPr lang="de-DE" baseline="0" dirty="0" err="1" smtClean="0"/>
              <a:t>mean-shift-explained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75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Foto</a:t>
            </a:r>
            <a:r>
              <a:rPr lang="de-DE" baseline="0" dirty="0"/>
              <a:t> ist auf der rechten Seite, damit wir zeigen können wo das Problem bei </a:t>
            </a:r>
            <a:r>
              <a:rPr lang="de-DE" baseline="0" dirty="0" err="1"/>
              <a:t>Tensorflow</a:t>
            </a:r>
            <a:r>
              <a:rPr lang="de-DE" baseline="0" dirty="0"/>
              <a:t> wo was wir jetzt durch </a:t>
            </a:r>
            <a:r>
              <a:rPr lang="de-DE" baseline="0" dirty="0" err="1"/>
              <a:t>Keras</a:t>
            </a:r>
            <a:r>
              <a:rPr lang="de-DE" baseline="0" dirty="0"/>
              <a:t> behoben haben.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123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 xmlns:p14="http://schemas.microsoft.com/office/powerpoint/2010/main">
    <p:fad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theme" Target="../theme/theme6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theme" Target="../theme/theme7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2.xml"/><Relationship Id="rId10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theme" Target="../theme/theme9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 xmlns:p14="http://schemas.microsoft.com/office/powerpoint/2010/main"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69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slideLayout" Target="../slideLayouts/slideLayout69.xml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>
          <a:xfrm>
            <a:off x="323850" y="4437112"/>
            <a:ext cx="8496300" cy="1673412"/>
          </a:xfrm>
        </p:spPr>
        <p:txBody>
          <a:bodyPr/>
          <a:lstStyle/>
          <a:p>
            <a:r>
              <a:rPr lang="en-GB" dirty="0"/>
              <a:t>3D Vision – CVG – ETH Zurich</a:t>
            </a:r>
          </a:p>
          <a:p>
            <a:r>
              <a:rPr lang="en-GB" sz="1100" dirty="0"/>
              <a:t>Instructors: </a:t>
            </a:r>
            <a:r>
              <a:rPr lang="en-GB" sz="1100" i="1" dirty="0" err="1"/>
              <a:t>Prof.</a:t>
            </a:r>
            <a:r>
              <a:rPr lang="en-GB" sz="1100" i="1" dirty="0"/>
              <a:t> Marc </a:t>
            </a:r>
            <a:r>
              <a:rPr lang="en-GB" sz="1100" i="1" dirty="0" err="1"/>
              <a:t>Pollefeys</a:t>
            </a:r>
            <a:r>
              <a:rPr lang="en-GB" sz="1100" i="1" dirty="0"/>
              <a:t>, </a:t>
            </a:r>
            <a:r>
              <a:rPr lang="en-GB" sz="1100" i="1" dirty="0" err="1"/>
              <a:t>Dr.</a:t>
            </a:r>
            <a:r>
              <a:rPr lang="en-GB" sz="1100" i="1" dirty="0"/>
              <a:t> </a:t>
            </a:r>
            <a:r>
              <a:rPr lang="en-GB" sz="1100" i="1" dirty="0" err="1"/>
              <a:t>Torsten</a:t>
            </a:r>
            <a:r>
              <a:rPr lang="en-GB" sz="1100" i="1" dirty="0"/>
              <a:t> Sattler</a:t>
            </a:r>
          </a:p>
          <a:p>
            <a:r>
              <a:rPr lang="en-GB" sz="1100" dirty="0"/>
              <a:t>Teaching Assistant: </a:t>
            </a:r>
            <a:r>
              <a:rPr lang="en-GB" sz="1100" i="1" dirty="0" err="1"/>
              <a:t>Yagiz</a:t>
            </a:r>
            <a:r>
              <a:rPr lang="en-GB" sz="1100" i="1" dirty="0"/>
              <a:t> </a:t>
            </a:r>
            <a:r>
              <a:rPr lang="en-GB" sz="1100" i="1" dirty="0" err="1"/>
              <a:t>Aksoy</a:t>
            </a:r>
            <a:r>
              <a:rPr lang="en-GB" sz="1100" i="1" dirty="0"/>
              <a:t>, </a:t>
            </a:r>
            <a:r>
              <a:rPr lang="en-GB" sz="1100" i="1" dirty="0" err="1"/>
              <a:t>Johnasses</a:t>
            </a:r>
            <a:r>
              <a:rPr lang="en-GB" sz="1100" i="1" dirty="0"/>
              <a:t> </a:t>
            </a:r>
            <a:r>
              <a:rPr lang="en-GB" sz="1100" i="1" dirty="0" err="1"/>
              <a:t>Schönberger</a:t>
            </a:r>
            <a:r>
              <a:rPr lang="en-GB" sz="1100" i="1" dirty="0"/>
              <a:t>, Thomas </a:t>
            </a:r>
            <a:r>
              <a:rPr lang="en-GB" sz="1100" i="1" dirty="0" err="1"/>
              <a:t>Schöps</a:t>
            </a:r>
            <a:r>
              <a:rPr lang="en-GB" sz="1100" i="1" dirty="0"/>
              <a:t>, </a:t>
            </a:r>
            <a:r>
              <a:rPr lang="en-GB" sz="1100" i="1" dirty="0" err="1"/>
              <a:t>Peidung</a:t>
            </a:r>
            <a:r>
              <a:rPr lang="en-GB" sz="1100" i="1" dirty="0"/>
              <a:t> Liu</a:t>
            </a:r>
          </a:p>
          <a:p>
            <a:r>
              <a:rPr lang="en-GB" sz="1100" dirty="0"/>
              <a:t>Supervisors: </a:t>
            </a:r>
            <a:r>
              <a:rPr lang="en-GB" sz="1100" i="1" dirty="0"/>
              <a:t>Martin Oswald, Pablo </a:t>
            </a:r>
            <a:r>
              <a:rPr lang="en-GB" sz="1100" i="1" dirty="0" err="1"/>
              <a:t>Speciale</a:t>
            </a:r>
            <a:endParaRPr lang="en-GB" sz="1100" i="1" dirty="0"/>
          </a:p>
          <a:p>
            <a:r>
              <a:rPr lang="en-GB" sz="1200" dirty="0"/>
              <a:t>Students: </a:t>
            </a:r>
            <a:r>
              <a:rPr lang="en-GB" sz="1200" i="1" dirty="0"/>
              <a:t>Adrian Schneuwly, Johannes Oswald, Tobias Grundmann</a:t>
            </a: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dirty="0"/>
              <a:t>Joint 3D Scene </a:t>
            </a:r>
            <a:r>
              <a:rPr lang="de-DE" sz="2400" dirty="0" err="1"/>
              <a:t>Reconstruction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Class Segmentation 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smtClean="0"/>
              <a:t>Ray </a:t>
            </a:r>
            <a:r>
              <a:rPr lang="de-DE" sz="2800" b="1" dirty="0" err="1" smtClean="0"/>
              <a:t>Likelihood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and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Its</a:t>
            </a:r>
            <a:r>
              <a:rPr lang="de-DE" sz="2800" b="1" dirty="0" smtClean="0"/>
              <a:t> Approximation</a:t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39551" y="1196752"/>
            <a:ext cx="7241061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Case: </a:t>
            </a:r>
            <a:r>
              <a:rPr lang="de-DE" sz="1600" b="1" dirty="0" err="1"/>
              <a:t>O</a:t>
            </a:r>
            <a:r>
              <a:rPr lang="de-DE" sz="1600" b="1" dirty="0" err="1" smtClean="0"/>
              <a:t>bserved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depth</a:t>
            </a:r>
            <a:r>
              <a:rPr lang="de-DE" sz="1600" b="1" dirty="0" smtClean="0"/>
              <a:t> </a:t>
            </a:r>
          </a:p>
          <a:p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A</a:t>
            </a:r>
            <a:r>
              <a:rPr lang="de-DE" sz="1600" dirty="0" err="1" smtClean="0"/>
              <a:t>ssume</a:t>
            </a:r>
            <a:r>
              <a:rPr lang="de-DE" sz="1600" dirty="0" smtClean="0"/>
              <a:t> </a:t>
            </a:r>
            <a:r>
              <a:rPr lang="de-DE" sz="1600" dirty="0" err="1" smtClean="0"/>
              <a:t>that</a:t>
            </a:r>
            <a:r>
              <a:rPr lang="de-DE" sz="1600" dirty="0" smtClean="0"/>
              <a:t> </a:t>
            </a:r>
            <a:r>
              <a:rPr lang="de-DE" sz="1600" dirty="0" err="1" smtClean="0"/>
              <a:t>likelihoods</a:t>
            </a:r>
            <a:r>
              <a:rPr lang="de-DE" sz="1600" dirty="0" smtClean="0"/>
              <a:t> </a:t>
            </a:r>
            <a:r>
              <a:rPr lang="de-DE" sz="1600" dirty="0" err="1" smtClean="0"/>
              <a:t>factorizes</a:t>
            </a:r>
            <a:r>
              <a:rPr lang="de-DE" sz="1600" dirty="0" smtClean="0"/>
              <a:t> </a:t>
            </a:r>
            <a:r>
              <a:rPr lang="de-DE" sz="1600" dirty="0" err="1" smtClean="0"/>
              <a:t>into</a:t>
            </a: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de-DE" sz="1600" dirty="0" err="1" smtClean="0"/>
              <a:t>Assume</a:t>
            </a:r>
            <a:r>
              <a:rPr lang="de-DE" sz="1600" dirty="0" smtClean="0"/>
              <a:t> </a:t>
            </a:r>
            <a:r>
              <a:rPr lang="de-DE" sz="1600" dirty="0" err="1" smtClean="0"/>
              <a:t>inlier</a:t>
            </a:r>
            <a:r>
              <a:rPr lang="de-DE" sz="1600" dirty="0" smtClean="0"/>
              <a:t> </a:t>
            </a:r>
            <a:r>
              <a:rPr lang="de-DE" sz="1600" dirty="0" err="1" smtClean="0"/>
              <a:t>noise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bounded</a:t>
            </a:r>
            <a:r>
              <a:rPr lang="de-DE" sz="1600" dirty="0" smtClean="0"/>
              <a:t> </a:t>
            </a:r>
            <a:r>
              <a:rPr lang="de-DE" sz="1600" dirty="0" err="1" smtClean="0"/>
              <a:t>δ</a:t>
            </a:r>
            <a:r>
              <a:rPr lang="de-DE" sz="1600" dirty="0" smtClean="0"/>
              <a:t>, </a:t>
            </a:r>
            <a:r>
              <a:rPr lang="de-DE" sz="1600" dirty="0" err="1" smtClean="0"/>
              <a:t>then</a:t>
            </a:r>
            <a:endParaRPr lang="de-DE" sz="1600" dirty="0" smtClean="0"/>
          </a:p>
          <a:p>
            <a:pPr marL="342900" indent="-342900" algn="just">
              <a:buFont typeface="+mj-lt"/>
              <a:buAutoNum type="arabicPeriod"/>
            </a:pPr>
            <a:endParaRPr lang="de-DE" sz="1600" dirty="0"/>
          </a:p>
          <a:p>
            <a:pPr marL="342900" indent="-342900" algn="just">
              <a:buFont typeface="+mj-lt"/>
              <a:buAutoNum type="arabicPeriod"/>
            </a:pPr>
            <a:endParaRPr lang="de-DE" sz="1600" dirty="0" smtClean="0"/>
          </a:p>
          <a:p>
            <a:pPr marL="342900" indent="-342900" algn="just">
              <a:buFont typeface="+mj-lt"/>
              <a:buAutoNum type="arabicPeriod"/>
            </a:pPr>
            <a:endParaRPr lang="de-DE" sz="1600" dirty="0"/>
          </a:p>
          <a:p>
            <a:pPr algn="just"/>
            <a:endParaRPr lang="de-DE" sz="1600" dirty="0"/>
          </a:p>
          <a:p>
            <a:pPr algn="just"/>
            <a:endParaRPr lang="de-DE" sz="1600" dirty="0" smtClean="0"/>
          </a:p>
          <a:p>
            <a:pPr algn="just"/>
            <a:r>
              <a:rPr lang="de-DE" sz="1600" dirty="0" smtClean="0"/>
              <a:t>                                                      </a:t>
            </a:r>
          </a:p>
          <a:p>
            <a:pPr algn="just"/>
            <a:endParaRPr lang="de-DE" sz="1600" dirty="0"/>
          </a:p>
          <a:p>
            <a:pPr algn="just"/>
            <a:r>
              <a:rPr lang="de-DE" sz="1600" dirty="0"/>
              <a:t> </a:t>
            </a:r>
            <a:endParaRPr lang="de-DE" sz="1600" dirty="0" smtClean="0"/>
          </a:p>
          <a:p>
            <a:pPr algn="just"/>
            <a:r>
              <a:rPr lang="de-DE" sz="1600" dirty="0"/>
              <a:t> </a:t>
            </a:r>
            <a:r>
              <a:rPr lang="de-DE" sz="1600" dirty="0" smtClean="0"/>
              <a:t>    </a:t>
            </a:r>
          </a:p>
          <a:p>
            <a:pPr algn="just"/>
            <a:r>
              <a:rPr lang="de-DE" sz="1600" b="1" dirty="0" smtClean="0"/>
              <a:t>      </a:t>
            </a:r>
            <a:r>
              <a:rPr lang="de-DE" sz="1600" b="1" dirty="0" err="1" smtClean="0"/>
              <a:t>Result</a:t>
            </a:r>
            <a:r>
              <a:rPr lang="de-DE" sz="1600" b="1" dirty="0" smtClean="0"/>
              <a:t>:</a:t>
            </a:r>
            <a:endParaRPr lang="de-DE" sz="1600" b="1" dirty="0"/>
          </a:p>
          <a:p>
            <a:pPr lvl="1" algn="just"/>
            <a:r>
              <a:rPr lang="de-DE" sz="1600" dirty="0" smtClean="0"/>
              <a:t> </a:t>
            </a:r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pic>
        <p:nvPicPr>
          <p:cNvPr id="24" name="Bild 23" descr="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293096"/>
            <a:ext cx="5468121" cy="1672601"/>
          </a:xfrm>
          <a:prstGeom prst="rect">
            <a:avLst/>
          </a:prstGeom>
        </p:spPr>
      </p:pic>
      <p:pic>
        <p:nvPicPr>
          <p:cNvPr id="2" name="Bild 1" descr="Screen Shot 2016-05-01 at 14.40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2186425"/>
            <a:ext cx="4680520" cy="378479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5507141" y="2708920"/>
            <a:ext cx="4825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smtClean="0"/>
              <a:t>Noise </a:t>
            </a:r>
            <a:r>
              <a:rPr lang="de-DE" sz="1200" i="1" dirty="0" err="1" smtClean="0"/>
              <a:t>of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depth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sensing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process</a:t>
            </a:r>
            <a:r>
              <a:rPr lang="de-DE" sz="1200" i="1" dirty="0" smtClean="0"/>
              <a:t> </a:t>
            </a:r>
            <a:endParaRPr lang="de-DE" sz="1200" i="1" dirty="0"/>
          </a:p>
        </p:txBody>
      </p:sp>
      <p:cxnSp>
        <p:nvCxnSpPr>
          <p:cNvPr id="20" name="Gerade Verbindung 19"/>
          <p:cNvCxnSpPr/>
          <p:nvPr/>
        </p:nvCxnSpPr>
        <p:spPr>
          <a:xfrm flipH="1" flipV="1">
            <a:off x="5976156" y="2549694"/>
            <a:ext cx="468052" cy="15922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Bild 26" descr="Screen Shot 2016-05-01 at 15.05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339117"/>
            <a:ext cx="2160240" cy="265060"/>
          </a:xfrm>
          <a:prstGeom prst="rect">
            <a:avLst/>
          </a:prstGeom>
        </p:spPr>
      </p:pic>
      <p:pic>
        <p:nvPicPr>
          <p:cNvPr id="28" name="Bild 27" descr="Screen Shot 2016-05-01 at 15.04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717032"/>
            <a:ext cx="1878469" cy="265060"/>
          </a:xfrm>
          <a:prstGeom prst="rect">
            <a:avLst/>
          </a:prstGeom>
        </p:spPr>
      </p:pic>
      <p:pic>
        <p:nvPicPr>
          <p:cNvPr id="29" name="Bild 28" descr="Screen Shot 2016-05-01 at 15.0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2" y="3248786"/>
            <a:ext cx="4419736" cy="828286"/>
          </a:xfrm>
          <a:prstGeom prst="rect">
            <a:avLst/>
          </a:prstGeom>
        </p:spPr>
      </p:pic>
      <p:sp>
        <p:nvSpPr>
          <p:cNvPr id="33" name="Textfeld 32"/>
          <p:cNvSpPr txBox="1"/>
          <p:nvPr/>
        </p:nvSpPr>
        <p:spPr>
          <a:xfrm>
            <a:off x="6120680" y="1331104"/>
            <a:ext cx="334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err="1" smtClean="0"/>
              <a:t>Confidence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of</a:t>
            </a:r>
            <a:r>
              <a:rPr lang="de-DE" sz="1200" i="1" dirty="0" smtClean="0"/>
              <a:t> </a:t>
            </a:r>
            <a:r>
              <a:rPr lang="de-DE" sz="1200" i="1" dirty="0" err="1"/>
              <a:t>t</a:t>
            </a:r>
            <a:r>
              <a:rPr lang="de-DE" sz="1200" i="1" dirty="0" err="1" smtClean="0"/>
              <a:t>rained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appearance</a:t>
            </a:r>
            <a:r>
              <a:rPr lang="de-DE" sz="1200" i="1" dirty="0" smtClean="0"/>
              <a:t>- </a:t>
            </a:r>
            <a:r>
              <a:rPr lang="de-DE" sz="1200" i="1" dirty="0" err="1" smtClean="0"/>
              <a:t>based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classifier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for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object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category</a:t>
            </a:r>
            <a:r>
              <a:rPr lang="de-DE" sz="1200" i="1" dirty="0" smtClean="0"/>
              <a:t> i</a:t>
            </a:r>
            <a:endParaRPr lang="de-DE" sz="1200" i="1" dirty="0"/>
          </a:p>
        </p:txBody>
      </p:sp>
      <p:cxnSp>
        <p:nvCxnSpPr>
          <p:cNvPr id="34" name="Gerade Verbindung 33"/>
          <p:cNvCxnSpPr/>
          <p:nvPr/>
        </p:nvCxnSpPr>
        <p:spPr>
          <a:xfrm flipV="1">
            <a:off x="6660232" y="1916832"/>
            <a:ext cx="792088" cy="26959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997648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smtClean="0"/>
              <a:t>Ray </a:t>
            </a:r>
            <a:r>
              <a:rPr lang="de-DE" sz="2800" b="1" dirty="0" err="1" smtClean="0"/>
              <a:t>Likelihood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and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Its</a:t>
            </a:r>
            <a:r>
              <a:rPr lang="de-DE" sz="2800" b="1" dirty="0" smtClean="0"/>
              <a:t> Approximation</a:t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39551" y="1213520"/>
            <a:ext cx="7241061" cy="624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3 Cases: </a:t>
            </a:r>
            <a:r>
              <a:rPr lang="de-DE" sz="1600" b="1" dirty="0" err="1" smtClean="0"/>
              <a:t>Contribution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of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unary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terms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to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the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complete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energy</a:t>
            </a:r>
            <a:endParaRPr lang="de-DE" sz="1600" b="1" dirty="0" smtClean="0"/>
          </a:p>
          <a:p>
            <a:endParaRPr lang="de-DE" sz="1600" b="1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Free-</a:t>
            </a:r>
            <a:r>
              <a:rPr lang="de-DE" sz="1600" dirty="0" err="1" smtClean="0"/>
              <a:t>space</a:t>
            </a:r>
            <a:r>
              <a:rPr lang="de-DE" sz="1600" dirty="0" smtClean="0"/>
              <a:t> </a:t>
            </a:r>
            <a:r>
              <a:rPr lang="de-DE" sz="1600" dirty="0" err="1" smtClean="0"/>
              <a:t>transition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particular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class</a:t>
            </a:r>
            <a:r>
              <a:rPr lang="de-DE" sz="1600" dirty="0" smtClean="0"/>
              <a:t> </a:t>
            </a:r>
            <a:r>
              <a:rPr lang="de-DE" sz="1600" i="1" dirty="0" smtClean="0"/>
              <a:t>i</a:t>
            </a:r>
            <a:r>
              <a:rPr lang="de-DE" sz="1600" dirty="0" smtClean="0"/>
              <a:t> </a:t>
            </a:r>
            <a:r>
              <a:rPr lang="de-DE" sz="1600" dirty="0" err="1" smtClean="0"/>
              <a:t>at</a:t>
            </a:r>
            <a:r>
              <a:rPr lang="de-DE" sz="1600" dirty="0" smtClean="0"/>
              <a:t> </a:t>
            </a:r>
            <a:r>
              <a:rPr lang="de-DE" sz="1600" dirty="0" err="1" smtClean="0"/>
              <a:t>depth</a:t>
            </a:r>
            <a:r>
              <a:rPr lang="de-DE" sz="1600" dirty="0" smtClean="0"/>
              <a:t> </a:t>
            </a:r>
            <a:r>
              <a:rPr lang="de-DE" sz="1600" i="1" dirty="0" smtClean="0"/>
              <a:t>d</a:t>
            </a:r>
            <a:r>
              <a:rPr lang="de-DE" sz="1600" dirty="0"/>
              <a:t>:</a:t>
            </a:r>
            <a:r>
              <a:rPr lang="de-DE" sz="1600" i="1" dirty="0" smtClean="0"/>
              <a:t>	</a:t>
            </a:r>
          </a:p>
          <a:p>
            <a:endParaRPr lang="de-DE" sz="1600" i="1" dirty="0" smtClean="0"/>
          </a:p>
          <a:p>
            <a:pPr marL="342900" indent="-342900">
              <a:buFont typeface="+mj-lt"/>
              <a:buAutoNum type="arabicPeriod"/>
            </a:pPr>
            <a:endParaRPr lang="de-DE" sz="1600" i="1" dirty="0"/>
          </a:p>
          <a:p>
            <a:endParaRPr lang="de-DE" sz="1600" dirty="0" smtClean="0"/>
          </a:p>
          <a:p>
            <a:r>
              <a:rPr lang="de-DE" sz="1600" dirty="0" smtClean="0"/>
              <a:t>      </a:t>
            </a:r>
            <a:r>
              <a:rPr lang="de-DE" sz="1600" dirty="0" err="1" smtClean="0"/>
              <a:t>Summing</a:t>
            </a:r>
            <a:r>
              <a:rPr lang="de-DE" sz="1600" dirty="0" smtClean="0"/>
              <a:t> </a:t>
            </a:r>
            <a:r>
              <a:rPr lang="de-DE" sz="1600" dirty="0" err="1" smtClean="0"/>
              <a:t>yields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endParaRPr lang="de-DE" sz="1600" i="1" dirty="0" smtClean="0"/>
          </a:p>
          <a:p>
            <a:pPr marL="342900" indent="-342900">
              <a:buFont typeface="+mj-lt"/>
              <a:buAutoNum type="arabicPeriod"/>
            </a:pPr>
            <a:endParaRPr lang="de-DE" sz="1600" i="1" dirty="0"/>
          </a:p>
          <a:p>
            <a:pPr marL="342900" indent="-342900">
              <a:buAutoNum type="arabicPeriod" startAt="2"/>
            </a:pPr>
            <a:r>
              <a:rPr lang="de-DE" sz="1600" dirty="0" smtClean="0"/>
              <a:t>All </a:t>
            </a:r>
            <a:r>
              <a:rPr lang="de-DE" sz="1600" dirty="0" err="1" smtClean="0"/>
              <a:t>voxels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range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freespace</a:t>
            </a:r>
            <a:r>
              <a:rPr lang="de-DE" sz="1600" dirty="0"/>
              <a:t>:</a:t>
            </a:r>
            <a:endParaRPr lang="de-DE" sz="1600" dirty="0" smtClean="0"/>
          </a:p>
          <a:p>
            <a:pPr marL="342900" indent="-342900">
              <a:buAutoNum type="arabicPeriod" startAt="2"/>
            </a:pPr>
            <a:endParaRPr lang="de-DE" sz="1600" dirty="0" smtClean="0"/>
          </a:p>
          <a:p>
            <a:r>
              <a:rPr lang="de-DE" sz="1600" dirty="0" smtClean="0"/>
              <a:t>      </a:t>
            </a:r>
            <a:r>
              <a:rPr lang="de-DE" sz="1600" dirty="0" err="1" smtClean="0"/>
              <a:t>Contribution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just</a:t>
            </a:r>
          </a:p>
          <a:p>
            <a:endParaRPr lang="de-DE" sz="1600" dirty="0"/>
          </a:p>
          <a:p>
            <a:pPr marL="342900" indent="-342900">
              <a:buAutoNum type="arabicPeriod" startAt="3"/>
            </a:pPr>
            <a:r>
              <a:rPr lang="de-DE" sz="1600" dirty="0" smtClean="0"/>
              <a:t>All </a:t>
            </a:r>
            <a:r>
              <a:rPr lang="de-DE" sz="1600" dirty="0" err="1" smtClean="0"/>
              <a:t>voxels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range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assigned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object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</a:t>
            </a:r>
            <a:r>
              <a:rPr lang="de-DE" sz="1600" i="1" dirty="0" smtClean="0"/>
              <a:t>i</a:t>
            </a:r>
          </a:p>
          <a:p>
            <a:pPr marL="342900" indent="-342900">
              <a:buAutoNum type="arabicPeriod" startAt="3"/>
            </a:pPr>
            <a:endParaRPr lang="de-DE" sz="1600" i="1" dirty="0"/>
          </a:p>
          <a:p>
            <a:pPr marL="342900" indent="-342900">
              <a:buAutoNum type="arabicPeriod" startAt="3"/>
            </a:pPr>
            <a:endParaRPr lang="de-DE" sz="1600" i="1" dirty="0" smtClean="0"/>
          </a:p>
          <a:p>
            <a:r>
              <a:rPr lang="de-DE" sz="1600" i="1" dirty="0"/>
              <a:t> </a:t>
            </a:r>
            <a:r>
              <a:rPr lang="de-DE" sz="1600" i="1" dirty="0" smtClean="0"/>
              <a:t>     </a:t>
            </a:r>
            <a:r>
              <a:rPr lang="de-DE" sz="1600" dirty="0" err="1" smtClean="0"/>
              <a:t>Meaning</a:t>
            </a:r>
            <a:r>
              <a:rPr lang="de-DE" sz="1600" dirty="0" smtClean="0"/>
              <a:t>: Transition 1 </a:t>
            </a:r>
            <a:r>
              <a:rPr lang="de-DE" sz="1600" dirty="0" err="1" smtClean="0"/>
              <a:t>earlier</a:t>
            </a:r>
            <a:r>
              <a:rPr lang="de-DE" sz="1600" dirty="0" smtClean="0"/>
              <a:t> </a:t>
            </a:r>
            <a:r>
              <a:rPr lang="de-DE" sz="1600" dirty="0" err="1" smtClean="0"/>
              <a:t>along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ray</a:t>
            </a:r>
            <a:endParaRPr lang="de-DE" sz="1600" i="1" dirty="0" smtClean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pic>
        <p:nvPicPr>
          <p:cNvPr id="14" name="Bild 1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017888"/>
            <a:ext cx="457200" cy="203200"/>
          </a:xfrm>
          <a:prstGeom prst="rect">
            <a:avLst/>
          </a:prstGeom>
        </p:spPr>
      </p:pic>
      <p:pic>
        <p:nvPicPr>
          <p:cNvPr id="16" name="Bild 1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72" y="2080533"/>
            <a:ext cx="5614640" cy="268347"/>
          </a:xfrm>
          <a:prstGeom prst="rect">
            <a:avLst/>
          </a:prstGeom>
        </p:spPr>
      </p:pic>
      <p:pic>
        <p:nvPicPr>
          <p:cNvPr id="17" name="Bild 16" descr="Screen Shot 2016-05-01 at 15.52.2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24" y="2564904"/>
            <a:ext cx="2667351" cy="686934"/>
          </a:xfrm>
          <a:prstGeom prst="rect">
            <a:avLst/>
          </a:prstGeom>
        </p:spPr>
      </p:pic>
      <p:pic>
        <p:nvPicPr>
          <p:cNvPr id="21" name="Bild 2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4" y="4797152"/>
            <a:ext cx="2929632" cy="2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75243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674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Appearance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Likelihoods</a:t>
            </a:r>
            <a:r>
              <a:rPr lang="de-DE" sz="1600" b="1" dirty="0" smtClean="0"/>
              <a:t> </a:t>
            </a:r>
          </a:p>
          <a:p>
            <a:endParaRPr lang="de-DE" sz="1600" b="1" dirty="0" smtClean="0"/>
          </a:p>
          <a:p>
            <a:endParaRPr lang="de-DE" sz="1600" b="1" dirty="0"/>
          </a:p>
          <a:p>
            <a:r>
              <a:rPr lang="de-DE" sz="1600" b="1" dirty="0" smtClean="0"/>
              <a:t>Goal: </a:t>
            </a:r>
            <a:r>
              <a:rPr lang="de-DE" sz="1600" b="1" dirty="0" err="1" smtClean="0"/>
              <a:t>classification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scores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for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the</a:t>
            </a:r>
            <a:endParaRPr lang="de-DE" sz="1600" b="1" dirty="0" smtClean="0"/>
          </a:p>
          <a:p>
            <a:r>
              <a:rPr lang="de-DE" sz="1600" b="1" dirty="0"/>
              <a:t> </a:t>
            </a:r>
            <a:r>
              <a:rPr lang="de-DE" sz="1600" b="1" dirty="0" smtClean="0"/>
              <a:t>          </a:t>
            </a:r>
            <a:r>
              <a:rPr lang="de-DE" sz="1600" b="1" dirty="0" err="1" smtClean="0"/>
              <a:t>labels</a:t>
            </a:r>
            <a:r>
              <a:rPr lang="de-DE" sz="1600" b="1" dirty="0" smtClean="0"/>
              <a:t> in </a:t>
            </a:r>
            <a:r>
              <a:rPr lang="de-DE" sz="1600" b="1" dirty="0" err="1" smtClean="0"/>
              <a:t>the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input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images</a:t>
            </a:r>
            <a:r>
              <a:rPr lang="de-DE" sz="1600" b="1" dirty="0" smtClean="0"/>
              <a:t> </a:t>
            </a:r>
          </a:p>
          <a:p>
            <a:endParaRPr lang="de-DE" sz="1600" b="1" dirty="0"/>
          </a:p>
          <a:p>
            <a:r>
              <a:rPr lang="de-DE" sz="1600" dirty="0" err="1" smtClean="0"/>
              <a:t>We</a:t>
            </a:r>
            <a:r>
              <a:rPr lang="de-DE" sz="1600" dirty="0" smtClean="0"/>
              <a:t> </a:t>
            </a:r>
            <a:r>
              <a:rPr lang="de-DE" sz="1600" dirty="0" err="1" smtClean="0"/>
              <a:t>train</a:t>
            </a:r>
            <a:r>
              <a:rPr lang="de-DE" sz="1600" dirty="0" smtClean="0"/>
              <a:t> a </a:t>
            </a:r>
            <a:r>
              <a:rPr lang="de-DE" sz="1600" dirty="0" err="1" smtClean="0"/>
              <a:t>boosted</a:t>
            </a:r>
            <a:r>
              <a:rPr lang="de-DE" sz="1600" dirty="0" smtClean="0"/>
              <a:t> </a:t>
            </a:r>
            <a:r>
              <a:rPr lang="de-DE" sz="1600" dirty="0" err="1" smtClean="0"/>
              <a:t>decision</a:t>
            </a:r>
            <a:r>
              <a:rPr lang="de-DE" sz="1600" dirty="0" smtClean="0"/>
              <a:t> </a:t>
            </a:r>
            <a:r>
              <a:rPr lang="de-DE" sz="1600" dirty="0" err="1" smtClean="0"/>
              <a:t>tree</a:t>
            </a:r>
            <a:r>
              <a:rPr lang="de-DE" sz="1600" dirty="0" smtClean="0"/>
              <a:t> </a:t>
            </a:r>
            <a:r>
              <a:rPr lang="de-DE" sz="1600" dirty="0" err="1" smtClean="0"/>
              <a:t>classifier</a:t>
            </a:r>
            <a:endParaRPr lang="de-DE" sz="1600" dirty="0" smtClean="0"/>
          </a:p>
          <a:p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Training </a:t>
            </a:r>
            <a:r>
              <a:rPr lang="de-DE" sz="1600" dirty="0" err="1" smtClean="0"/>
              <a:t>images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segmented</a:t>
            </a:r>
            <a:r>
              <a:rPr lang="de-DE" sz="1600" dirty="0" smtClean="0"/>
              <a:t> </a:t>
            </a:r>
            <a:r>
              <a:rPr lang="de-DE" sz="1600" dirty="0" err="1" smtClean="0"/>
              <a:t>into</a:t>
            </a:r>
            <a:r>
              <a:rPr lang="de-DE" sz="1600" dirty="0" smtClean="0"/>
              <a:t> super-pixels (</a:t>
            </a:r>
            <a:r>
              <a:rPr lang="de-DE" sz="1600" dirty="0" err="1" smtClean="0"/>
              <a:t>mean</a:t>
            </a:r>
            <a:r>
              <a:rPr lang="de-DE" sz="1600" dirty="0" smtClean="0"/>
              <a:t> </a:t>
            </a:r>
            <a:r>
              <a:rPr lang="de-DE" sz="1600" dirty="0" err="1" smtClean="0"/>
              <a:t>shift</a:t>
            </a:r>
            <a:r>
              <a:rPr lang="de-DE" sz="16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225 dimensional </a:t>
            </a:r>
            <a:r>
              <a:rPr lang="de-DE" sz="1600" dirty="0" err="1" smtClean="0"/>
              <a:t>feature</a:t>
            </a:r>
            <a:r>
              <a:rPr lang="de-DE" sz="1600" dirty="0" smtClean="0"/>
              <a:t> </a:t>
            </a:r>
            <a:r>
              <a:rPr lang="de-DE" sz="1600" dirty="0" err="1" smtClean="0"/>
              <a:t>vectors</a:t>
            </a:r>
            <a:r>
              <a:rPr lang="de-DE" sz="1600" dirty="0" smtClean="0"/>
              <a:t> </a:t>
            </a:r>
            <a:r>
              <a:rPr lang="de-DE" sz="1600" dirty="0" err="1" smtClean="0"/>
              <a:t>based</a:t>
            </a:r>
            <a:r>
              <a:rPr lang="de-DE" sz="1600" dirty="0" smtClean="0"/>
              <a:t> on </a:t>
            </a:r>
            <a:r>
              <a:rPr lang="de-DE" sz="1600" dirty="0" err="1" smtClean="0"/>
              <a:t>color</a:t>
            </a:r>
            <a:r>
              <a:rPr lang="de-DE" sz="1600" dirty="0" smtClean="0"/>
              <a:t>, </a:t>
            </a:r>
            <a:r>
              <a:rPr lang="de-DE" sz="1600" dirty="0" err="1" smtClean="0"/>
              <a:t>intensity</a:t>
            </a:r>
            <a:r>
              <a:rPr lang="de-DE" sz="1600" dirty="0" smtClean="0"/>
              <a:t>, </a:t>
            </a:r>
            <a:r>
              <a:rPr lang="de-DE" sz="1600" dirty="0" err="1" smtClean="0"/>
              <a:t>geometry</a:t>
            </a:r>
            <a:r>
              <a:rPr lang="de-DE" sz="1600" dirty="0" smtClean="0"/>
              <a:t>, </a:t>
            </a:r>
            <a:r>
              <a:rPr lang="de-DE" sz="1600" dirty="0" err="1" smtClean="0"/>
              <a:t>texture</a:t>
            </a:r>
            <a:r>
              <a:rPr lang="de-DE" sz="1600" dirty="0" smtClean="0"/>
              <a:t>, </a:t>
            </a:r>
            <a:r>
              <a:rPr lang="de-DE" sz="1600" dirty="0" err="1" smtClean="0"/>
              <a:t>location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Classifier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trained</a:t>
            </a:r>
            <a:r>
              <a:rPr lang="de-DE" sz="1600" dirty="0" smtClean="0"/>
              <a:t> </a:t>
            </a:r>
            <a:r>
              <a:rPr lang="de-DE" sz="1600" dirty="0" err="1" smtClean="0"/>
              <a:t>over</a:t>
            </a:r>
            <a:r>
              <a:rPr lang="de-DE" sz="1600" dirty="0" smtClean="0"/>
              <a:t> 5 </a:t>
            </a:r>
            <a:r>
              <a:rPr lang="de-DE" sz="1600" dirty="0" err="1" smtClean="0"/>
              <a:t>classes</a:t>
            </a:r>
            <a:r>
              <a:rPr lang="de-DE" sz="1600" dirty="0" smtClean="0"/>
              <a:t>: </a:t>
            </a:r>
            <a:r>
              <a:rPr lang="de-DE" sz="1600" dirty="0" err="1" smtClean="0"/>
              <a:t>sky</a:t>
            </a:r>
            <a:r>
              <a:rPr lang="de-DE" sz="1600" dirty="0" smtClean="0"/>
              <a:t>, </a:t>
            </a:r>
            <a:r>
              <a:rPr lang="de-DE" sz="1600" dirty="0" err="1" smtClean="0"/>
              <a:t>building</a:t>
            </a:r>
            <a:r>
              <a:rPr lang="de-DE" sz="1600" dirty="0" smtClean="0"/>
              <a:t>, </a:t>
            </a:r>
            <a:r>
              <a:rPr lang="de-DE" sz="1600" dirty="0" err="1" smtClean="0"/>
              <a:t>ground</a:t>
            </a:r>
            <a:r>
              <a:rPr lang="de-DE" sz="1600" dirty="0" smtClean="0"/>
              <a:t>, </a:t>
            </a:r>
            <a:r>
              <a:rPr lang="de-DE" sz="1600" dirty="0" err="1" smtClean="0"/>
              <a:t>vegetation</a:t>
            </a:r>
            <a:r>
              <a:rPr lang="de-DE" sz="1600" dirty="0" smtClean="0"/>
              <a:t>, </a:t>
            </a:r>
            <a:r>
              <a:rPr lang="de-DE" sz="1600" dirty="0" err="1" smtClean="0"/>
              <a:t>clutter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endParaRPr lang="de-DE" sz="1600" dirty="0" smtClean="0"/>
          </a:p>
          <a:p>
            <a:endParaRPr lang="de-DE" sz="1600" dirty="0"/>
          </a:p>
          <a:p>
            <a:r>
              <a:rPr lang="de-DE" sz="1600" b="1" dirty="0" err="1" smtClean="0"/>
              <a:t>Result</a:t>
            </a:r>
            <a:r>
              <a:rPr lang="de-DE" sz="1600" dirty="0" smtClean="0"/>
              <a:t>: </a:t>
            </a:r>
            <a:r>
              <a:rPr lang="de-DE" sz="1600" dirty="0" err="1" smtClean="0"/>
              <a:t>Scores</a:t>
            </a:r>
            <a:r>
              <a:rPr lang="de-DE" sz="1600" dirty="0" smtClean="0"/>
              <a:t> </a:t>
            </a:r>
            <a:r>
              <a:rPr lang="de-DE" sz="1600" dirty="0" err="1" smtClean="0"/>
              <a:t>represent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log-</a:t>
            </a:r>
            <a:r>
              <a:rPr lang="de-DE" sz="1600" dirty="0" err="1" smtClean="0"/>
              <a:t>likelihoods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each</a:t>
            </a:r>
            <a:r>
              <a:rPr lang="de-DE" sz="1600" dirty="0" smtClean="0"/>
              <a:t> </a:t>
            </a:r>
            <a:r>
              <a:rPr lang="de-DE" sz="1600" dirty="0" err="1" smtClean="0"/>
              <a:t>class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each</a:t>
            </a:r>
            <a:r>
              <a:rPr lang="de-DE" sz="1600" dirty="0" smtClean="0"/>
              <a:t> </a:t>
            </a:r>
            <a:r>
              <a:rPr lang="de-DE" sz="1600" dirty="0" err="1" smtClean="0"/>
              <a:t>region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image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endParaRPr lang="de-DE" sz="1600" dirty="0" smtClean="0"/>
          </a:p>
          <a:p>
            <a:endParaRPr lang="de-DE" sz="1600" b="1" dirty="0"/>
          </a:p>
          <a:p>
            <a:endParaRPr lang="de-DE" sz="1600" b="1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7740352" y="292494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Super-pixels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084490" y="6093296"/>
            <a:ext cx="33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 smtClean="0"/>
              <a:t>Source:  </a:t>
            </a:r>
            <a:r>
              <a:rPr lang="de-CH" sz="700" dirty="0" err="1" smtClean="0"/>
              <a:t>Achanta</a:t>
            </a:r>
            <a:r>
              <a:rPr lang="de-CH" sz="700" dirty="0" smtClean="0"/>
              <a:t> et al</a:t>
            </a:r>
            <a:r>
              <a:rPr lang="de-CH" sz="700" dirty="0"/>
              <a:t>:  SLIC Superpixels </a:t>
            </a:r>
            <a:r>
              <a:rPr lang="de-CH" sz="700" dirty="0" err="1"/>
              <a:t>Compared</a:t>
            </a:r>
            <a:r>
              <a:rPr lang="de-CH" sz="700" dirty="0"/>
              <a:t> </a:t>
            </a:r>
            <a:r>
              <a:rPr lang="de-CH" sz="700" dirty="0" err="1"/>
              <a:t>to</a:t>
            </a:r>
            <a:r>
              <a:rPr lang="de-CH" sz="700" dirty="0"/>
              <a:t> State-</a:t>
            </a:r>
            <a:r>
              <a:rPr lang="de-CH" sz="700" dirty="0" err="1"/>
              <a:t>of</a:t>
            </a:r>
            <a:r>
              <a:rPr lang="de-CH" sz="700" dirty="0"/>
              <a:t>-</a:t>
            </a:r>
            <a:r>
              <a:rPr lang="de-CH" sz="700" dirty="0" err="1"/>
              <a:t>the</a:t>
            </a:r>
            <a:r>
              <a:rPr lang="de-CH" sz="700" dirty="0"/>
              <a:t>-art Superpixel </a:t>
            </a:r>
            <a:r>
              <a:rPr lang="de-CH" sz="700" dirty="0" err="1"/>
              <a:t>Methods</a:t>
            </a:r>
            <a:endParaRPr lang="de-CH" sz="700" dirty="0"/>
          </a:p>
        </p:txBody>
      </p:sp>
      <p:pic>
        <p:nvPicPr>
          <p:cNvPr id="10" name="Bild 9" descr="1180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06031"/>
            <a:ext cx="3133125" cy="20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4002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Class-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endParaRPr lang="de-DE" sz="1600" b="1" dirty="0" smtClean="0"/>
          </a:p>
          <a:p>
            <a:pPr marL="342900" indent="-342900">
              <a:buFont typeface="+mj-lt"/>
              <a:buAutoNum type="arabicPeriod"/>
            </a:pP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algn="ctr"/>
            <a:r>
              <a:rPr lang="de-DE" sz="1600" dirty="0" smtClean="0"/>
              <a:t>?</a:t>
            </a:r>
          </a:p>
          <a:p>
            <a:pPr algn="ctr"/>
            <a:r>
              <a:rPr lang="de-DE" sz="1600" dirty="0" smtClean="0"/>
              <a:t>TODO: </a:t>
            </a:r>
            <a:r>
              <a:rPr lang="de-DE" sz="1600" dirty="0" err="1" smtClean="0"/>
              <a:t>Understand</a:t>
            </a:r>
            <a:endParaRPr lang="de-DE" sz="1600" dirty="0" smtClean="0"/>
          </a:p>
          <a:p>
            <a:endParaRPr lang="de-DE" sz="1600" b="1" dirty="0"/>
          </a:p>
          <a:p>
            <a:endParaRPr lang="de-DE" sz="1600" b="1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6084490" y="6093296"/>
            <a:ext cx="33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 smtClean="0"/>
              <a:t>Source:  </a:t>
            </a:r>
            <a:r>
              <a:rPr lang="de-CH" sz="700" dirty="0" err="1" smtClean="0"/>
              <a:t>Achanta</a:t>
            </a:r>
            <a:r>
              <a:rPr lang="de-CH" sz="700" dirty="0" smtClean="0"/>
              <a:t> et al</a:t>
            </a:r>
            <a:r>
              <a:rPr lang="de-CH" sz="700" dirty="0"/>
              <a:t>:  SLIC Superpixels </a:t>
            </a:r>
            <a:r>
              <a:rPr lang="de-CH" sz="700" dirty="0" err="1"/>
              <a:t>Compared</a:t>
            </a:r>
            <a:r>
              <a:rPr lang="de-CH" sz="700" dirty="0"/>
              <a:t> </a:t>
            </a:r>
            <a:r>
              <a:rPr lang="de-CH" sz="700" dirty="0" err="1"/>
              <a:t>to</a:t>
            </a:r>
            <a:r>
              <a:rPr lang="de-CH" sz="700" dirty="0"/>
              <a:t> State-</a:t>
            </a:r>
            <a:r>
              <a:rPr lang="de-CH" sz="700" dirty="0" err="1"/>
              <a:t>of</a:t>
            </a:r>
            <a:r>
              <a:rPr lang="de-CH" sz="700" dirty="0"/>
              <a:t>-</a:t>
            </a:r>
            <a:r>
              <a:rPr lang="de-CH" sz="700" dirty="0" err="1"/>
              <a:t>the</a:t>
            </a:r>
            <a:r>
              <a:rPr lang="de-CH" sz="700" dirty="0"/>
              <a:t>-art Superpixel </a:t>
            </a:r>
            <a:r>
              <a:rPr lang="de-CH" sz="700" dirty="0" err="1"/>
              <a:t>Methods</a:t>
            </a:r>
            <a:endParaRPr lang="de-CH" sz="700" dirty="0"/>
          </a:p>
        </p:txBody>
      </p:sp>
    </p:spTree>
    <p:extLst>
      <p:ext uri="{BB962C8B-B14F-4D97-AF65-F5344CB8AC3E}">
        <p14:creationId xmlns:p14="http://schemas.microsoft.com/office/powerpoint/2010/main" val="3119413122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3"/>
            <a:ext cx="8496300" cy="972000"/>
          </a:xfrm>
        </p:spPr>
        <p:txBody>
          <a:bodyPr/>
          <a:lstStyle/>
          <a:p>
            <a:pPr lvl="0"/>
            <a:r>
              <a:rPr lang="de-DE" dirty="0"/>
              <a:t>Experiments &amp; </a:t>
            </a:r>
            <a:r>
              <a:rPr lang="de-DE" dirty="0" err="1"/>
              <a:t>Conclusion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endParaRPr lang="de-DE" sz="1600" b="1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6296" y="1187460"/>
            <a:ext cx="86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 </a:t>
            </a:r>
            <a:r>
              <a:rPr lang="de-DE" sz="1600" dirty="0" err="1" smtClean="0"/>
              <a:t>leads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more</a:t>
            </a:r>
            <a:r>
              <a:rPr lang="de-DE" sz="1600" dirty="0" smtClean="0"/>
              <a:t> </a:t>
            </a:r>
            <a:r>
              <a:rPr lang="de-DE" sz="1600" dirty="0" err="1" smtClean="0"/>
              <a:t>accurate</a:t>
            </a:r>
            <a:r>
              <a:rPr lang="de-DE" sz="1600" dirty="0" smtClean="0"/>
              <a:t> </a:t>
            </a:r>
            <a:r>
              <a:rPr lang="de-DE" sz="1600" dirty="0" err="1" smtClean="0"/>
              <a:t>geometry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image</a:t>
            </a:r>
            <a:r>
              <a:rPr lang="de-DE" sz="1600" dirty="0" smtClean="0"/>
              <a:t> </a:t>
            </a:r>
            <a:r>
              <a:rPr lang="de-DE" sz="1600" dirty="0" err="1" smtClean="0"/>
              <a:t>segmentation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/>
              <a:t> </a:t>
            </a:r>
            <a:r>
              <a:rPr lang="de-DE" sz="1600" dirty="0" err="1" smtClean="0"/>
              <a:t>improved</a:t>
            </a:r>
            <a:r>
              <a:rPr lang="de-DE" sz="1600" dirty="0" smtClean="0"/>
              <a:t> (</a:t>
            </a:r>
            <a:r>
              <a:rPr lang="de-DE" sz="1600" dirty="0" err="1" smtClean="0"/>
              <a:t>Col</a:t>
            </a:r>
            <a:r>
              <a:rPr lang="de-DE" sz="1600" dirty="0" smtClean="0"/>
              <a:t>. 4)</a:t>
            </a:r>
            <a:endParaRPr lang="de-DE" sz="1600" dirty="0"/>
          </a:p>
        </p:txBody>
      </p:sp>
      <p:sp>
        <p:nvSpPr>
          <p:cNvPr id="9" name="Textfeld 8"/>
          <p:cNvSpPr txBox="1"/>
          <p:nvPr/>
        </p:nvSpPr>
        <p:spPr>
          <a:xfrm>
            <a:off x="539552" y="566124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Image </a:t>
            </a:r>
            <a:r>
              <a:rPr lang="de-DE" sz="1400" dirty="0" err="1" smtClean="0"/>
              <a:t>Labeling</a:t>
            </a:r>
            <a:r>
              <a:rPr lang="de-DE" sz="1400" dirty="0" smtClean="0"/>
              <a:t> </a:t>
            </a:r>
            <a:r>
              <a:rPr lang="de-DE" sz="1400" dirty="0" err="1" smtClean="0"/>
              <a:t>confuses</a:t>
            </a:r>
            <a:r>
              <a:rPr lang="de-DE" sz="1400" dirty="0" smtClean="0"/>
              <a:t>:</a:t>
            </a:r>
          </a:p>
          <a:p>
            <a:r>
              <a:rPr lang="de-DE" sz="1400" dirty="0" err="1" smtClean="0"/>
              <a:t>Ground</a:t>
            </a:r>
            <a:r>
              <a:rPr lang="de-DE" sz="1400" dirty="0" smtClean="0"/>
              <a:t>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clutter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5796136" y="55700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TV-</a:t>
            </a:r>
            <a:r>
              <a:rPr lang="de-DE" sz="1400" dirty="0" err="1" smtClean="0"/>
              <a:t>Flux</a:t>
            </a:r>
            <a:r>
              <a:rPr lang="de-DE" sz="1400" dirty="0" smtClean="0"/>
              <a:t> (</a:t>
            </a:r>
            <a:r>
              <a:rPr lang="de-DE" sz="1400" dirty="0" err="1" smtClean="0"/>
              <a:t>standard</a:t>
            </a:r>
            <a:r>
              <a:rPr lang="de-DE" sz="1400" dirty="0" smtClean="0"/>
              <a:t>): </a:t>
            </a:r>
            <a:r>
              <a:rPr lang="de-DE" sz="1400" dirty="0" err="1" smtClean="0"/>
              <a:t>Misses</a:t>
            </a:r>
            <a:r>
              <a:rPr lang="de-DE" sz="1400" dirty="0" smtClean="0"/>
              <a:t> </a:t>
            </a:r>
            <a:r>
              <a:rPr lang="de-DE" sz="1400" dirty="0" err="1" smtClean="0"/>
              <a:t>ground</a:t>
            </a:r>
            <a:r>
              <a:rPr lang="de-DE" sz="1400" dirty="0" smtClean="0"/>
              <a:t> </a:t>
            </a:r>
            <a:r>
              <a:rPr lang="de-DE" sz="1400" dirty="0" err="1" smtClean="0"/>
              <a:t>fully</a:t>
            </a:r>
            <a:r>
              <a:rPr lang="de-DE" sz="1400" dirty="0" smtClean="0"/>
              <a:t>,</a:t>
            </a:r>
            <a:endParaRPr lang="de-DE" sz="1400" dirty="0"/>
          </a:p>
          <a:p>
            <a:r>
              <a:rPr lang="de-DE" sz="1400" dirty="0" err="1" smtClean="0"/>
              <a:t>Particially</a:t>
            </a:r>
            <a:r>
              <a:rPr lang="de-DE" sz="1400" dirty="0" smtClean="0"/>
              <a:t> </a:t>
            </a:r>
            <a:r>
              <a:rPr lang="de-DE" sz="1400" dirty="0" err="1" smtClean="0"/>
              <a:t>facadas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roof</a:t>
            </a:r>
            <a:r>
              <a:rPr lang="de-DE" sz="1400" dirty="0" smtClean="0"/>
              <a:t> </a:t>
            </a:r>
            <a:r>
              <a:rPr lang="de-DE" sz="1400" dirty="0" err="1" smtClean="0"/>
              <a:t>structure</a:t>
            </a:r>
            <a:endParaRPr lang="de-DE" sz="1400" dirty="0"/>
          </a:p>
        </p:txBody>
      </p:sp>
      <p:cxnSp>
        <p:nvCxnSpPr>
          <p:cNvPr id="20" name="Gerade Verbindung 19"/>
          <p:cNvCxnSpPr>
            <a:stCxn id="15" idx="0"/>
          </p:cNvCxnSpPr>
          <p:nvPr/>
        </p:nvCxnSpPr>
        <p:spPr>
          <a:xfrm flipH="1" flipV="1">
            <a:off x="7380312" y="5272038"/>
            <a:ext cx="108012" cy="2980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1259632" y="5157192"/>
            <a:ext cx="1553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Image &amp; </a:t>
            </a:r>
            <a:r>
              <a:rPr lang="de-DE" sz="1200" dirty="0" err="1" smtClean="0"/>
              <a:t>Depth</a:t>
            </a:r>
            <a:r>
              <a:rPr lang="de-DE" sz="1200" dirty="0" smtClean="0"/>
              <a:t> </a:t>
            </a:r>
            <a:r>
              <a:rPr lang="de-DE" sz="1200" dirty="0" err="1" smtClean="0"/>
              <a:t>map</a:t>
            </a:r>
            <a:endParaRPr lang="de-DE" sz="1200" dirty="0"/>
          </a:p>
        </p:txBody>
      </p:sp>
      <p:pic>
        <p:nvPicPr>
          <p:cNvPr id="24" name="Bild 23" descr="Screen Shot 2016-05-01 at 17.5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64" y="1628800"/>
            <a:ext cx="6504949" cy="3600400"/>
          </a:xfrm>
          <a:prstGeom prst="rect">
            <a:avLst/>
          </a:prstGeom>
        </p:spPr>
      </p:pic>
      <p:cxnSp>
        <p:nvCxnSpPr>
          <p:cNvPr id="27" name="Gerade Verbindung 26"/>
          <p:cNvCxnSpPr/>
          <p:nvPr/>
        </p:nvCxnSpPr>
        <p:spPr>
          <a:xfrm flipV="1">
            <a:off x="2339752" y="5272038"/>
            <a:ext cx="1872208" cy="46121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</p:spTree>
    <p:extLst>
      <p:ext uri="{BB962C8B-B14F-4D97-AF65-F5344CB8AC3E}">
        <p14:creationId xmlns:p14="http://schemas.microsoft.com/office/powerpoint/2010/main" val="210517551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2"/>
            <a:ext cx="8496300" cy="3391541"/>
          </a:xfrm>
        </p:spPr>
        <p:txBody>
          <a:bodyPr/>
          <a:lstStyle/>
          <a:p>
            <a:pPr algn="ctr"/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en-GB" dirty="0"/>
          </a:p>
        </p:txBody>
      </p:sp>
      <p:sp>
        <p:nvSpPr>
          <p:cNvPr id="17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460728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25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6" name="Textfeld 25"/>
          <p:cNvSpPr txBox="1"/>
          <p:nvPr/>
        </p:nvSpPr>
        <p:spPr>
          <a:xfrm>
            <a:off x="1227060" y="1537622"/>
            <a:ext cx="69453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300" dirty="0" smtClean="0"/>
              <a:t>Problem &amp; Motivation</a:t>
            </a:r>
          </a:p>
          <a:p>
            <a:pPr marL="342900" indent="-342900">
              <a:buFont typeface="Arial"/>
              <a:buChar char="•"/>
            </a:pPr>
            <a:endParaRPr lang="de-DE" sz="2300" dirty="0"/>
          </a:p>
          <a:p>
            <a:pPr marL="342900" indent="-342900">
              <a:buFont typeface="Arial"/>
              <a:buChar char="•"/>
            </a:pPr>
            <a:r>
              <a:rPr lang="de-DE" sz="2300" dirty="0" err="1" smtClean="0"/>
              <a:t>Introduction</a:t>
            </a:r>
            <a:r>
              <a:rPr lang="de-DE" sz="2300" dirty="0" smtClean="0"/>
              <a:t> &amp; </a:t>
            </a:r>
            <a:r>
              <a:rPr lang="de-DE" sz="2300" dirty="0" err="1" smtClean="0"/>
              <a:t>Related</a:t>
            </a:r>
            <a:r>
              <a:rPr lang="de-DE" sz="2300" dirty="0" smtClean="0"/>
              <a:t> Work</a:t>
            </a:r>
          </a:p>
          <a:p>
            <a:pPr marL="342900" indent="-342900">
              <a:buFont typeface="Arial"/>
              <a:buChar char="•"/>
            </a:pPr>
            <a:endParaRPr lang="de-DE" sz="2300" dirty="0"/>
          </a:p>
          <a:p>
            <a:pPr marL="342900" indent="-342900">
              <a:buFont typeface="Arial"/>
              <a:buChar char="•"/>
            </a:pPr>
            <a:r>
              <a:rPr lang="de-DE" sz="2300" dirty="0" err="1" smtClean="0"/>
              <a:t>Method</a:t>
            </a:r>
            <a:endParaRPr lang="de-DE" sz="2300" dirty="0" smtClean="0"/>
          </a:p>
          <a:p>
            <a:pPr marL="800100" lvl="1" indent="-342900">
              <a:buFont typeface="Arial"/>
              <a:buChar char="•"/>
            </a:pPr>
            <a:r>
              <a:rPr lang="de-DE" sz="2300" dirty="0" err="1" smtClean="0"/>
              <a:t>Mathematical</a:t>
            </a:r>
            <a:r>
              <a:rPr lang="de-DE" sz="2300" dirty="0" smtClean="0"/>
              <a:t> </a:t>
            </a:r>
            <a:r>
              <a:rPr lang="de-DE" sz="2300" dirty="0" err="1" smtClean="0"/>
              <a:t>Formulation</a:t>
            </a:r>
            <a:endParaRPr lang="de-DE" sz="2300" dirty="0" smtClean="0"/>
          </a:p>
          <a:p>
            <a:pPr marL="800100" lvl="1" indent="-342900">
              <a:buFont typeface="Arial"/>
              <a:buChar char="•"/>
            </a:pPr>
            <a:r>
              <a:rPr lang="de-DE" sz="2300" dirty="0"/>
              <a:t>The Ray </a:t>
            </a:r>
            <a:r>
              <a:rPr lang="de-DE" sz="2300" dirty="0" err="1"/>
              <a:t>Likelihood</a:t>
            </a:r>
            <a:r>
              <a:rPr lang="de-DE" sz="2300" dirty="0"/>
              <a:t> </a:t>
            </a:r>
            <a:r>
              <a:rPr lang="de-DE" sz="2300" dirty="0" err="1"/>
              <a:t>and</a:t>
            </a:r>
            <a:r>
              <a:rPr lang="de-DE" sz="2300" dirty="0"/>
              <a:t> </a:t>
            </a:r>
            <a:r>
              <a:rPr lang="de-DE" sz="2300" dirty="0" err="1"/>
              <a:t>Its</a:t>
            </a:r>
            <a:r>
              <a:rPr lang="de-DE" sz="2300" dirty="0"/>
              <a:t> </a:t>
            </a:r>
            <a:r>
              <a:rPr lang="de-DE" sz="2300" dirty="0" smtClean="0"/>
              <a:t>Approximation</a:t>
            </a:r>
          </a:p>
          <a:p>
            <a:pPr marL="800100" lvl="1" indent="-342900">
              <a:buFont typeface="Arial"/>
              <a:buChar char="•"/>
            </a:pPr>
            <a:r>
              <a:rPr lang="de-DE" sz="2300" dirty="0"/>
              <a:t>Training </a:t>
            </a:r>
            <a:r>
              <a:rPr lang="de-DE" sz="2300" dirty="0" err="1"/>
              <a:t>the</a:t>
            </a:r>
            <a:r>
              <a:rPr lang="de-DE" sz="2300" dirty="0"/>
              <a:t> Priors </a:t>
            </a:r>
            <a:endParaRPr lang="de-DE" sz="2300" dirty="0" smtClean="0"/>
          </a:p>
          <a:p>
            <a:pPr marL="800100" lvl="1" indent="-342900">
              <a:buFont typeface="Arial"/>
              <a:buChar char="•"/>
            </a:pPr>
            <a:endParaRPr lang="de-DE" sz="2300" dirty="0"/>
          </a:p>
          <a:p>
            <a:pPr marL="342900" indent="-342900">
              <a:buFont typeface="Arial"/>
              <a:buChar char="•"/>
            </a:pPr>
            <a:r>
              <a:rPr lang="de-DE" sz="2300" dirty="0"/>
              <a:t>Experiments </a:t>
            </a:r>
            <a:r>
              <a:rPr lang="de-DE" sz="2300" dirty="0" smtClean="0"/>
              <a:t>&amp; </a:t>
            </a:r>
            <a:r>
              <a:rPr lang="de-DE" sz="2300" dirty="0" err="1"/>
              <a:t>Conclusion</a:t>
            </a:r>
            <a:endParaRPr lang="de-DE" sz="2300" dirty="0" smtClean="0"/>
          </a:p>
          <a:p>
            <a:pPr marL="342900" indent="-342900">
              <a:buFont typeface="Arial"/>
              <a:buChar char="•"/>
            </a:pPr>
            <a:endParaRPr lang="de-DE" sz="2300" dirty="0"/>
          </a:p>
          <a:p>
            <a:pPr marL="342900" indent="-342900">
              <a:buFont typeface="Arial"/>
              <a:buChar char="•"/>
            </a:pP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719593154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&amp; Motivation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pic>
        <p:nvPicPr>
          <p:cNvPr id="12" name="Bild 11" descr="Screen Shot 2016-04-29 at 10.59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2776"/>
            <a:ext cx="4283968" cy="1109740"/>
          </a:xfrm>
          <a:prstGeom prst="rect">
            <a:avLst/>
          </a:prstGeom>
        </p:spPr>
      </p:pic>
      <p:pic>
        <p:nvPicPr>
          <p:cNvPr id="13" name="Bild 12" descr="Screen Shot 2016-04-29 at 10.59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16" y="2780928"/>
            <a:ext cx="4620864" cy="3032203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644008" y="249289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Input Image 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6084168" y="247315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Classification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7524328" y="247315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Depthmap</a:t>
            </a:r>
            <a:endParaRPr lang="de-DE" sz="1400" dirty="0"/>
          </a:p>
        </p:txBody>
      </p:sp>
      <p:sp>
        <p:nvSpPr>
          <p:cNvPr id="18" name="Textfeld 17"/>
          <p:cNvSpPr txBox="1"/>
          <p:nvPr/>
        </p:nvSpPr>
        <p:spPr>
          <a:xfrm>
            <a:off x="4932040" y="5733256"/>
            <a:ext cx="4249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Result</a:t>
            </a:r>
            <a:r>
              <a:rPr lang="de-DE" sz="1400" dirty="0" smtClean="0"/>
              <a:t>: </a:t>
            </a:r>
            <a:r>
              <a:rPr lang="de-DE" sz="1400" dirty="0" err="1" smtClean="0"/>
              <a:t>Accurately</a:t>
            </a:r>
            <a:r>
              <a:rPr lang="de-DE" sz="1400" dirty="0" smtClean="0"/>
              <a:t> </a:t>
            </a:r>
            <a:r>
              <a:rPr lang="de-DE" sz="1400" dirty="0" err="1" smtClean="0"/>
              <a:t>labeled</a:t>
            </a:r>
            <a:r>
              <a:rPr lang="de-DE" sz="1400" dirty="0" smtClean="0"/>
              <a:t> 3D </a:t>
            </a:r>
            <a:r>
              <a:rPr lang="de-DE" sz="1400" dirty="0" err="1" smtClean="0"/>
              <a:t>reconstruction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395536" y="1412776"/>
            <a:ext cx="48245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Both</a:t>
            </a:r>
            <a:r>
              <a:rPr lang="de-DE" sz="1600" dirty="0" smtClean="0"/>
              <a:t> </a:t>
            </a:r>
            <a:r>
              <a:rPr lang="de-DE" sz="1600" dirty="0" err="1" smtClean="0"/>
              <a:t>ill-posed</a:t>
            </a:r>
            <a:r>
              <a:rPr lang="de-DE" sz="1600" dirty="0" smtClean="0"/>
              <a:t> </a:t>
            </a:r>
            <a:r>
              <a:rPr lang="de-DE" sz="1600" dirty="0" err="1" smtClean="0"/>
              <a:t>problems</a:t>
            </a:r>
            <a:r>
              <a:rPr lang="de-DE" sz="1600" dirty="0" smtClean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600" dirty="0" smtClean="0"/>
              <a:t>Image </a:t>
            </a:r>
            <a:r>
              <a:rPr lang="de-DE" sz="1600" dirty="0" err="1" smtClean="0"/>
              <a:t>segmentation</a:t>
            </a:r>
            <a:endParaRPr lang="de-DE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de-DE" sz="1600" dirty="0" err="1" smtClean="0"/>
              <a:t>Dense</a:t>
            </a:r>
            <a:r>
              <a:rPr lang="de-DE" sz="1600" dirty="0" smtClean="0"/>
              <a:t> 3D </a:t>
            </a:r>
            <a:r>
              <a:rPr lang="de-DE" sz="1600" dirty="0" err="1" smtClean="0"/>
              <a:t>modeling</a:t>
            </a:r>
            <a:endParaRPr lang="de-DE" sz="1600" dirty="0" smtClean="0"/>
          </a:p>
          <a:p>
            <a:pPr lvl="1"/>
            <a:endParaRPr lang="de-DE" sz="1600" dirty="0"/>
          </a:p>
          <a:p>
            <a:r>
              <a:rPr lang="de-DE" sz="1600" dirty="0" smtClean="0"/>
              <a:t>Solution: </a:t>
            </a:r>
            <a:r>
              <a:rPr lang="de-DE" sz="1600" dirty="0" err="1" smtClean="0"/>
              <a:t>Regularizers</a:t>
            </a:r>
            <a:r>
              <a:rPr lang="de-DE" sz="1600" dirty="0" smtClean="0"/>
              <a:t>, </a:t>
            </a:r>
            <a:r>
              <a:rPr lang="de-DE" sz="1600" b="1" dirty="0" smtClean="0"/>
              <a:t>but</a:t>
            </a:r>
            <a:r>
              <a:rPr lang="de-DE" sz="1600" dirty="0" smtClean="0"/>
              <a:t> </a:t>
            </a:r>
            <a:r>
              <a:rPr lang="de-DE" sz="1600" dirty="0" err="1" smtClean="0"/>
              <a:t>it</a:t>
            </a:r>
            <a:r>
              <a:rPr lang="de-DE" sz="1600" dirty="0" smtClean="0"/>
              <a:t> </a:t>
            </a:r>
            <a:r>
              <a:rPr lang="de-DE" sz="1600" dirty="0" err="1" smtClean="0"/>
              <a:t>often</a:t>
            </a:r>
            <a:r>
              <a:rPr lang="de-DE" sz="1600" dirty="0" smtClean="0"/>
              <a:t> </a:t>
            </a:r>
            <a:r>
              <a:rPr lang="de-DE" sz="1600" dirty="0" err="1" smtClean="0"/>
              <a:t>fails</a:t>
            </a:r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smtClean="0"/>
              <a:t>Papers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: </a:t>
            </a:r>
          </a:p>
          <a:p>
            <a:pPr marL="742950" lvl="1" indent="-285750">
              <a:buFont typeface="Arial"/>
              <a:buChar char="•"/>
            </a:pPr>
            <a:r>
              <a:rPr lang="de-DE" sz="1600" dirty="0" smtClean="0"/>
              <a:t>Joint </a:t>
            </a:r>
            <a:r>
              <a:rPr lang="de-DE" sz="1600" dirty="0" err="1" smtClean="0"/>
              <a:t>segmentation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dense</a:t>
            </a:r>
            <a:r>
              <a:rPr lang="de-DE" sz="1600" dirty="0" smtClean="0"/>
              <a:t> </a:t>
            </a:r>
            <a:r>
              <a:rPr lang="de-DE" sz="1600" dirty="0" err="1" smtClean="0"/>
              <a:t>reconstruction</a:t>
            </a:r>
            <a:endParaRPr lang="de-DE" sz="1600" dirty="0" smtClean="0"/>
          </a:p>
          <a:p>
            <a:pPr marL="742950" lvl="1" indent="-285750">
              <a:buFont typeface="Arial"/>
              <a:buChar char="•"/>
            </a:pPr>
            <a:endParaRPr lang="de-DE" sz="1600" dirty="0"/>
          </a:p>
          <a:p>
            <a:r>
              <a:rPr lang="de-DE" sz="1600" dirty="0" err="1" smtClean="0"/>
              <a:t>Why</a:t>
            </a:r>
            <a:r>
              <a:rPr lang="de-DE" sz="1600" dirty="0" smtClean="0"/>
              <a:t> </a:t>
            </a:r>
            <a:r>
              <a:rPr lang="de-DE" sz="1600" dirty="0" err="1" smtClean="0"/>
              <a:t>does</a:t>
            </a:r>
            <a:r>
              <a:rPr lang="de-DE" sz="1600" dirty="0" smtClean="0"/>
              <a:t> </a:t>
            </a:r>
            <a:r>
              <a:rPr lang="de-DE" sz="1600" dirty="0" err="1" smtClean="0"/>
              <a:t>this</a:t>
            </a:r>
            <a:r>
              <a:rPr lang="de-DE" sz="1600" dirty="0" smtClean="0"/>
              <a:t> </a:t>
            </a:r>
            <a:r>
              <a:rPr lang="de-DE" sz="1600" dirty="0" err="1" smtClean="0"/>
              <a:t>makes</a:t>
            </a:r>
            <a:r>
              <a:rPr lang="de-DE" sz="1600" dirty="0" smtClean="0"/>
              <a:t> sense?</a:t>
            </a:r>
          </a:p>
          <a:p>
            <a:endParaRPr lang="de-DE" sz="1600" dirty="0" smtClean="0"/>
          </a:p>
          <a:p>
            <a:r>
              <a:rPr lang="de-DE" sz="1600" dirty="0" smtClean="0"/>
              <a:t>Image </a:t>
            </a:r>
            <a:r>
              <a:rPr lang="de-DE" sz="1600" dirty="0" err="1" smtClean="0"/>
              <a:t>segmentations</a:t>
            </a:r>
            <a:r>
              <a:rPr lang="de-DE" sz="1600" dirty="0" smtClean="0"/>
              <a:t> </a:t>
            </a:r>
          </a:p>
          <a:p>
            <a:r>
              <a:rPr lang="de-DE" sz="1600" dirty="0"/>
              <a:t> </a:t>
            </a:r>
            <a:r>
              <a:rPr lang="de-DE" sz="1600" dirty="0" smtClean="0"/>
              <a:t>-&gt; </a:t>
            </a:r>
            <a:r>
              <a:rPr lang="de-DE" sz="1600" dirty="0" err="1" smtClean="0"/>
              <a:t>cues</a:t>
            </a:r>
            <a:r>
              <a:rPr lang="de-DE" sz="1600" dirty="0" smtClean="0"/>
              <a:t> </a:t>
            </a:r>
            <a:r>
              <a:rPr lang="de-DE" sz="1600" dirty="0" err="1" smtClean="0"/>
              <a:t>about</a:t>
            </a:r>
            <a:r>
              <a:rPr lang="de-DE" sz="1600" dirty="0" smtClean="0"/>
              <a:t> </a:t>
            </a:r>
            <a:r>
              <a:rPr lang="de-DE" sz="1600" dirty="0" err="1" smtClean="0"/>
              <a:t>surface</a:t>
            </a:r>
            <a:r>
              <a:rPr lang="de-DE" sz="1600" dirty="0" smtClean="0"/>
              <a:t> </a:t>
            </a:r>
            <a:r>
              <a:rPr lang="de-DE" sz="1600" dirty="0" err="1" smtClean="0"/>
              <a:t>orientation</a:t>
            </a:r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err="1" smtClean="0"/>
              <a:t>Dense</a:t>
            </a:r>
            <a:r>
              <a:rPr lang="de-DE" sz="1600" dirty="0" smtClean="0"/>
              <a:t> 3D </a:t>
            </a:r>
            <a:r>
              <a:rPr lang="de-DE" sz="1600" dirty="0" err="1" smtClean="0"/>
              <a:t>reconstruction</a:t>
            </a:r>
            <a:endParaRPr lang="de-DE" sz="1600" dirty="0" smtClean="0"/>
          </a:p>
          <a:p>
            <a:r>
              <a:rPr lang="de-DE" sz="1600" dirty="0" smtClean="0"/>
              <a:t> -&gt; </a:t>
            </a:r>
            <a:r>
              <a:rPr lang="de-DE" sz="1600" dirty="0" err="1" smtClean="0"/>
              <a:t>yields</a:t>
            </a:r>
            <a:r>
              <a:rPr lang="de-DE" sz="1600" dirty="0" smtClean="0"/>
              <a:t> a </a:t>
            </a:r>
            <a:r>
              <a:rPr lang="de-DE" sz="1600" dirty="0" err="1" smtClean="0"/>
              <a:t>suitable</a:t>
            </a:r>
            <a:r>
              <a:rPr lang="de-DE" sz="1600" dirty="0" smtClean="0"/>
              <a:t> </a:t>
            </a:r>
            <a:r>
              <a:rPr lang="de-DE" sz="1600" dirty="0" err="1" smtClean="0"/>
              <a:t>regularization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segmentation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70698625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&amp; </a:t>
            </a:r>
            <a:r>
              <a:rPr lang="de-DE" dirty="0" err="1" smtClean="0"/>
              <a:t>Related</a:t>
            </a:r>
            <a:r>
              <a:rPr lang="de-DE" dirty="0" smtClean="0"/>
              <a:t> Work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39551" y="1196752"/>
            <a:ext cx="82809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  <a:p>
            <a:endParaRPr lang="de-DE" sz="1600" b="1" dirty="0"/>
          </a:p>
          <a:p>
            <a:pPr algn="ctr"/>
            <a:r>
              <a:rPr lang="de-DE" sz="1600" b="1" dirty="0" smtClean="0"/>
              <a:t>TODO: Was am beten hier rein? Oder sogar weg?</a:t>
            </a:r>
          </a:p>
          <a:p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2082292878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err="1" smtClean="0"/>
              <a:t>Mathematical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Formulation</a:t>
            </a:r>
            <a:r>
              <a:rPr lang="de-DE" sz="2800" b="1" dirty="0" smtClean="0"/>
              <a:t/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539551" y="1196752"/>
            <a:ext cx="8280921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Continuous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Formulation</a:t>
            </a:r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  <a:p>
            <a:endParaRPr lang="de-DE" sz="1600" b="1" dirty="0"/>
          </a:p>
          <a:p>
            <a:endParaRPr lang="de-DE" sz="1600" b="1" dirty="0" smtClean="0"/>
          </a:p>
          <a:p>
            <a:endParaRPr lang="de-DE" sz="1600" b="1" dirty="0"/>
          </a:p>
          <a:p>
            <a:pPr algn="ctr"/>
            <a:r>
              <a:rPr lang="de-DE" sz="1600" b="1" dirty="0" smtClean="0"/>
              <a:t>TODO: Verstehen und machen oder weglassen?</a:t>
            </a:r>
          </a:p>
          <a:p>
            <a:pPr algn="ctr"/>
            <a:r>
              <a:rPr lang="de-DE" sz="1600" b="1" dirty="0"/>
              <a:t>?</a:t>
            </a:r>
            <a:endParaRPr lang="de-DE" sz="1600" b="1" dirty="0" smtClean="0"/>
          </a:p>
          <a:p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3205978736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err="1" smtClean="0"/>
              <a:t>Mathematical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Formulation</a:t>
            </a:r>
            <a:r>
              <a:rPr lang="de-DE" sz="2800" b="1" dirty="0" smtClean="0"/>
              <a:t/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539551" y="1196752"/>
            <a:ext cx="828092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Discretized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Formulation</a:t>
            </a:r>
            <a:endParaRPr lang="de-DE" sz="1600" b="1" dirty="0" smtClean="0"/>
          </a:p>
          <a:p>
            <a:endParaRPr lang="de-DE" sz="1600" b="1" dirty="0"/>
          </a:p>
          <a:p>
            <a:r>
              <a:rPr lang="de-DE" sz="1600" dirty="0" smtClean="0"/>
              <a:t>Goal: </a:t>
            </a:r>
            <a:r>
              <a:rPr lang="de-DE" sz="1600" dirty="0" err="1" smtClean="0"/>
              <a:t>Assine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(</a:t>
            </a:r>
            <a:r>
              <a:rPr lang="de-DE" sz="1600" dirty="0" err="1" smtClean="0"/>
              <a:t>free</a:t>
            </a:r>
            <a:r>
              <a:rPr lang="de-DE" sz="1600" dirty="0" smtClean="0"/>
              <a:t>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occupied</a:t>
            </a:r>
            <a:r>
              <a:rPr lang="de-DE" sz="1600" dirty="0" smtClean="0"/>
              <a:t>)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each</a:t>
            </a:r>
            <a:r>
              <a:rPr lang="de-DE" sz="1600" dirty="0" smtClean="0"/>
              <a:t> </a:t>
            </a:r>
            <a:r>
              <a:rPr lang="de-DE" sz="1600" dirty="0" err="1" smtClean="0"/>
              <a:t>location</a:t>
            </a:r>
            <a:r>
              <a:rPr lang="de-DE" sz="1600" dirty="0" smtClean="0"/>
              <a:t> in finite </a:t>
            </a:r>
            <a:r>
              <a:rPr lang="de-DE" sz="1600" dirty="0" err="1" smtClean="0"/>
              <a:t>voxel</a:t>
            </a:r>
            <a:r>
              <a:rPr lang="de-DE" sz="1600" dirty="0" smtClean="0"/>
              <a:t> </a:t>
            </a:r>
            <a:r>
              <a:rPr lang="de-DE" sz="1600" dirty="0" err="1" smtClean="0"/>
              <a:t>grid</a:t>
            </a: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err="1"/>
              <a:t>t</a:t>
            </a:r>
            <a:r>
              <a:rPr lang="de-DE" sz="1600" dirty="0" err="1" smtClean="0"/>
              <a:t>o</a:t>
            </a:r>
            <a:r>
              <a:rPr lang="de-DE" sz="1600" dirty="0" smtClean="0"/>
              <a:t> do so </a:t>
            </a:r>
            <a:r>
              <a:rPr lang="de-DE" sz="1600" dirty="0" err="1"/>
              <a:t>m</a:t>
            </a:r>
            <a:r>
              <a:rPr lang="de-DE" sz="1600" dirty="0" err="1" smtClean="0"/>
              <a:t>inimize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convex</a:t>
            </a:r>
            <a:r>
              <a:rPr lang="de-DE" sz="1600" dirty="0" smtClean="0"/>
              <a:t> </a:t>
            </a:r>
            <a:r>
              <a:rPr lang="de-DE" sz="1600" dirty="0" err="1" smtClean="0"/>
              <a:t>Energy</a:t>
            </a: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r>
              <a:rPr lang="de-DE" sz="1600" dirty="0" err="1" smtClean="0"/>
              <a:t>subject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following</a:t>
            </a:r>
            <a:r>
              <a:rPr lang="de-DE" sz="1600" dirty="0" smtClean="0"/>
              <a:t> </a:t>
            </a:r>
            <a:r>
              <a:rPr lang="de-DE" sz="1600" dirty="0" err="1" smtClean="0"/>
              <a:t>marginalization</a:t>
            </a:r>
            <a:r>
              <a:rPr lang="de-DE" sz="1600" dirty="0" smtClean="0"/>
              <a:t>, </a:t>
            </a:r>
            <a:r>
              <a:rPr lang="de-DE" sz="1600" dirty="0" err="1" smtClean="0"/>
              <a:t>normalization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non-</a:t>
            </a:r>
            <a:r>
              <a:rPr lang="de-DE" sz="1600" dirty="0" err="1" smtClean="0"/>
              <a:t>negativity</a:t>
            </a:r>
            <a:r>
              <a:rPr lang="de-DE" sz="1600" dirty="0" smtClean="0"/>
              <a:t> </a:t>
            </a:r>
            <a:r>
              <a:rPr lang="de-DE" sz="1600" dirty="0" err="1" smtClean="0"/>
              <a:t>constraints</a:t>
            </a: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r>
              <a:rPr lang="de-DE" sz="1600" b="1" dirty="0" err="1" smtClean="0"/>
              <a:t>What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does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that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mean</a:t>
            </a:r>
            <a:r>
              <a:rPr lang="de-DE" sz="1600" b="1" dirty="0" smtClean="0"/>
              <a:t>?</a:t>
            </a:r>
            <a:endParaRPr lang="de-DE" sz="1600" b="1" dirty="0" smtClean="0"/>
          </a:p>
        </p:txBody>
      </p:sp>
      <p:pic>
        <p:nvPicPr>
          <p:cNvPr id="17" name="Bild 16" descr="Screen Shot 2016-05-01 at 16.41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39" y="3090540"/>
            <a:ext cx="4445000" cy="698500"/>
          </a:xfrm>
          <a:prstGeom prst="rect">
            <a:avLst/>
          </a:prstGeom>
        </p:spPr>
      </p:pic>
      <p:pic>
        <p:nvPicPr>
          <p:cNvPr id="19" name="Bild 18" descr="Screen Shot 2016-05-01 at 16.45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80" y="4365104"/>
            <a:ext cx="4643439" cy="858598"/>
          </a:xfrm>
          <a:prstGeom prst="rect">
            <a:avLst/>
          </a:prstGeom>
        </p:spPr>
      </p:pic>
      <p:pic>
        <p:nvPicPr>
          <p:cNvPr id="21" name="Bild 2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188096"/>
            <a:ext cx="3276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4329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err="1" smtClean="0"/>
              <a:t>Mathematical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Formulation</a:t>
            </a:r>
            <a:r>
              <a:rPr lang="de-DE" sz="2800" b="1" dirty="0" smtClean="0"/>
              <a:t/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539551" y="1196752"/>
            <a:ext cx="8280921" cy="550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Discretized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Formulation</a:t>
            </a:r>
            <a:r>
              <a:rPr lang="de-DE" sz="1600" b="1" dirty="0" smtClean="0"/>
              <a:t>: Interpretation</a:t>
            </a:r>
          </a:p>
          <a:p>
            <a:endParaRPr lang="de-DE" sz="1600" b="1" dirty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pPr marL="285750" indent="-285750">
              <a:buFont typeface="Arial"/>
              <a:buChar char="•"/>
            </a:pPr>
            <a:r>
              <a:rPr lang="de-DE" sz="1600" dirty="0"/>
              <a:t> </a:t>
            </a:r>
            <a:r>
              <a:rPr lang="de-DE" sz="1600" dirty="0" smtClean="0"/>
              <a:t>    </a:t>
            </a:r>
            <a:r>
              <a:rPr lang="de-DE" sz="1600" dirty="0" err="1" smtClean="0"/>
              <a:t>encodes</a:t>
            </a:r>
            <a:r>
              <a:rPr lang="de-DE" sz="1600" dirty="0" smtClean="0"/>
              <a:t> </a:t>
            </a:r>
            <a:r>
              <a:rPr lang="de-DE" sz="1600" dirty="0" err="1" smtClean="0"/>
              <a:t>whether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</a:t>
            </a:r>
            <a:r>
              <a:rPr lang="de-DE" sz="1600" i="1" dirty="0" smtClean="0"/>
              <a:t>i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assigned</a:t>
            </a:r>
            <a:r>
              <a:rPr lang="de-DE" sz="1600" dirty="0" smtClean="0"/>
              <a:t> </a:t>
            </a:r>
            <a:r>
              <a:rPr lang="de-DE" sz="1600" dirty="0" err="1" smtClean="0"/>
              <a:t>at</a:t>
            </a:r>
            <a:r>
              <a:rPr lang="de-DE" sz="1600" dirty="0" smtClean="0"/>
              <a:t> </a:t>
            </a:r>
            <a:r>
              <a:rPr lang="de-DE" sz="1600" dirty="0" err="1" smtClean="0"/>
              <a:t>voxel</a:t>
            </a:r>
            <a:r>
              <a:rPr lang="de-DE" sz="1600" dirty="0" smtClean="0"/>
              <a:t> s</a:t>
            </a:r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pPr marL="285750" indent="-285750">
              <a:buFont typeface="Arial"/>
              <a:buChar char="•"/>
            </a:pPr>
            <a:r>
              <a:rPr lang="de-DE" sz="1600" dirty="0" smtClean="0"/>
              <a:t>                                       </a:t>
            </a:r>
            <a:r>
              <a:rPr lang="de-DE" sz="1600" dirty="0" err="1"/>
              <a:t>r</a:t>
            </a:r>
            <a:r>
              <a:rPr lang="de-DE" sz="1600" dirty="0" err="1" smtClean="0"/>
              <a:t>epresents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local</a:t>
            </a:r>
            <a:r>
              <a:rPr lang="de-DE" sz="1600" dirty="0" smtClean="0"/>
              <a:t> </a:t>
            </a:r>
            <a:r>
              <a:rPr lang="de-DE" sz="1600" dirty="0" err="1" smtClean="0"/>
              <a:t>surface</a:t>
            </a:r>
            <a:r>
              <a:rPr lang="de-DE" sz="1600" dirty="0" smtClean="0"/>
              <a:t> </a:t>
            </a:r>
            <a:r>
              <a:rPr lang="de-DE" sz="1600" dirty="0" err="1" smtClean="0"/>
              <a:t>orientation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it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non-zero</a:t>
            </a:r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pPr marL="285750" indent="-285750">
              <a:buFont typeface="Arial"/>
              <a:buChar char="•"/>
            </a:pPr>
            <a:r>
              <a:rPr lang="de-DE" sz="1600" dirty="0" smtClean="0"/>
              <a:t>    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unary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  <a:r>
              <a:rPr lang="de-DE" sz="1600" dirty="0" err="1" smtClean="0"/>
              <a:t>term</a:t>
            </a:r>
            <a:r>
              <a:rPr lang="de-DE" sz="1600" dirty="0" smtClean="0"/>
              <a:t> </a:t>
            </a:r>
            <a:r>
              <a:rPr lang="de-DE" sz="1600" dirty="0" err="1" smtClean="0"/>
              <a:t>encoding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preference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voxel</a:t>
            </a:r>
            <a:r>
              <a:rPr lang="de-DE" sz="1600" dirty="0" smtClean="0"/>
              <a:t> </a:t>
            </a:r>
            <a:r>
              <a:rPr lang="de-DE" sz="1600" i="1" dirty="0" smtClean="0"/>
              <a:t>s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a </a:t>
            </a:r>
            <a:r>
              <a:rPr lang="de-DE" sz="1600" dirty="0" err="1" smtClean="0"/>
              <a:t>particular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</a:t>
            </a:r>
            <a:r>
              <a:rPr lang="de-DE" sz="1600" i="1" dirty="0" smtClean="0"/>
              <a:t>i</a:t>
            </a:r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r>
              <a:rPr lang="de-DE" sz="1600" dirty="0" smtClean="0"/>
              <a:t>      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location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direction</a:t>
            </a:r>
            <a:r>
              <a:rPr lang="de-DE" sz="1600" dirty="0" err="1" smtClean="0"/>
              <a:t>-dependent</a:t>
            </a:r>
            <a:r>
              <a:rPr lang="de-DE" sz="1600" dirty="0" smtClean="0"/>
              <a:t> </a:t>
            </a:r>
            <a:r>
              <a:rPr lang="de-DE" sz="1600" dirty="0" err="1" smtClean="0"/>
              <a:t>smoothness</a:t>
            </a:r>
            <a:r>
              <a:rPr lang="de-DE" sz="1600" dirty="0" smtClean="0"/>
              <a:t> </a:t>
            </a:r>
            <a:r>
              <a:rPr lang="de-DE" sz="1600" dirty="0" err="1" smtClean="0"/>
              <a:t>prior</a:t>
            </a:r>
            <a:endParaRPr lang="de-DE" sz="1600" dirty="0" smtClean="0"/>
          </a:p>
          <a:p>
            <a:pPr marL="742950" lvl="1" indent="-285750">
              <a:buFont typeface="Arial"/>
              <a:buChar char="•"/>
            </a:pPr>
            <a:endParaRPr lang="de-DE" sz="1600" dirty="0"/>
          </a:p>
          <a:p>
            <a:pPr marL="742950" lvl="1" indent="-285750">
              <a:buFont typeface="Arial"/>
              <a:buChar char="•"/>
            </a:pPr>
            <a:r>
              <a:rPr lang="de-DE" sz="1600" dirty="0" err="1" smtClean="0"/>
              <a:t>Indicates</a:t>
            </a:r>
            <a:r>
              <a:rPr lang="de-DE" sz="1600" dirty="0" smtClean="0"/>
              <a:t> </a:t>
            </a:r>
            <a:r>
              <a:rPr lang="de-DE" sz="1600" dirty="0" err="1" smtClean="0"/>
              <a:t>local</a:t>
            </a:r>
            <a:r>
              <a:rPr lang="de-DE" sz="1600" dirty="0" smtClean="0"/>
              <a:t> </a:t>
            </a:r>
            <a:r>
              <a:rPr lang="de-DE" sz="1600" dirty="0" err="1" smtClean="0"/>
              <a:t>compatibility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boundary</a:t>
            </a:r>
            <a:r>
              <a:rPr lang="de-DE" sz="1600" dirty="0" smtClean="0"/>
              <a:t> </a:t>
            </a:r>
            <a:r>
              <a:rPr lang="de-DE" sz="1600" dirty="0" err="1" smtClean="0"/>
              <a:t>bewteen</a:t>
            </a:r>
            <a:r>
              <a:rPr lang="de-DE" sz="1600" dirty="0" smtClean="0"/>
              <a:t> </a:t>
            </a:r>
            <a:r>
              <a:rPr lang="de-DE" sz="1600" dirty="0" err="1" smtClean="0"/>
              <a:t>label</a:t>
            </a:r>
            <a:r>
              <a:rPr lang="de-DE" sz="1600" dirty="0" smtClean="0"/>
              <a:t> </a:t>
            </a:r>
            <a:r>
              <a:rPr lang="de-DE" sz="1600" i="1" dirty="0" smtClean="0"/>
              <a:t>i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i="1" dirty="0" err="1" smtClean="0"/>
              <a:t>j</a:t>
            </a:r>
            <a:endParaRPr lang="de-DE" sz="1600" i="1" dirty="0" smtClean="0"/>
          </a:p>
          <a:p>
            <a:pPr marL="742950" lvl="1" indent="-285750">
              <a:buFont typeface="Arial"/>
              <a:buChar char="•"/>
            </a:pPr>
            <a:r>
              <a:rPr lang="de-DE" sz="1600" dirty="0" smtClean="0"/>
              <a:t>Class-</a:t>
            </a:r>
            <a:r>
              <a:rPr lang="de-DE" sz="1600" dirty="0" err="1" smtClean="0"/>
              <a:t>specific</a:t>
            </a:r>
            <a:r>
              <a:rPr lang="de-DE" sz="1600" dirty="0" smtClean="0"/>
              <a:t> </a:t>
            </a:r>
            <a:r>
              <a:rPr lang="de-DE" sz="1600" dirty="0" err="1" smtClean="0"/>
              <a:t>geometric</a:t>
            </a:r>
            <a:r>
              <a:rPr lang="de-DE" sz="1600" dirty="0" smtClean="0"/>
              <a:t> </a:t>
            </a:r>
            <a:r>
              <a:rPr lang="de-DE" sz="1600" dirty="0" err="1" smtClean="0"/>
              <a:t>priors</a:t>
            </a:r>
            <a:endParaRPr lang="de-DE" sz="1600" dirty="0" smtClean="0"/>
          </a:p>
          <a:p>
            <a:pPr marL="742950" lvl="1" indent="-285750">
              <a:buFont typeface="Arial"/>
              <a:buChar char="•"/>
            </a:pPr>
            <a:r>
              <a:rPr lang="de-DE" sz="1600" dirty="0" err="1" smtClean="0"/>
              <a:t>Modeled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</a:t>
            </a:r>
            <a:r>
              <a:rPr lang="de-DE" sz="1600" dirty="0" err="1" smtClean="0"/>
              <a:t>training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</p:txBody>
      </p:sp>
      <p:pic>
        <p:nvPicPr>
          <p:cNvPr id="17" name="Bild 16" descr="Screen Shot 2016-05-01 at 16.41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55" y="1700808"/>
            <a:ext cx="6415258" cy="1008112"/>
          </a:xfrm>
          <a:prstGeom prst="rect">
            <a:avLst/>
          </a:prstGeom>
        </p:spPr>
      </p:pic>
      <p:pic>
        <p:nvPicPr>
          <p:cNvPr id="4" name="Bild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6" y="2924944"/>
            <a:ext cx="254000" cy="304800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29000"/>
            <a:ext cx="2082800" cy="304800"/>
          </a:xfrm>
          <a:prstGeom prst="rect">
            <a:avLst/>
          </a:prstGeom>
        </p:spPr>
      </p:pic>
      <p:pic>
        <p:nvPicPr>
          <p:cNvPr id="14" name="Bild 13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6" y="3924300"/>
            <a:ext cx="254000" cy="304800"/>
          </a:xfrm>
          <a:prstGeom prst="rect">
            <a:avLst/>
          </a:prstGeom>
        </p:spPr>
      </p:pic>
      <p:pic>
        <p:nvPicPr>
          <p:cNvPr id="18" name="Bild 1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42034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20224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err="1" smtClean="0"/>
              <a:t>Mathematical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Formulation</a:t>
            </a:r>
            <a:r>
              <a:rPr lang="de-DE" sz="2800" b="1" dirty="0" smtClean="0"/>
              <a:t/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539551" y="1196752"/>
            <a:ext cx="82809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Discretized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Formulation</a:t>
            </a:r>
            <a:r>
              <a:rPr lang="de-DE" sz="1600" b="1" dirty="0" smtClean="0"/>
              <a:t>: Interpretation</a:t>
            </a:r>
          </a:p>
          <a:p>
            <a:endParaRPr lang="de-DE" sz="1600" b="1" dirty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 smtClean="0"/>
          </a:p>
          <a:p>
            <a:endParaRPr lang="de-DE" sz="1600" dirty="0"/>
          </a:p>
          <a:p>
            <a:r>
              <a:rPr lang="de-DE" sz="1600" dirty="0" err="1" smtClean="0"/>
              <a:t>with</a:t>
            </a:r>
            <a:endParaRPr lang="de-DE" sz="1600" dirty="0" smtClean="0"/>
          </a:p>
          <a:p>
            <a:r>
              <a:rPr lang="de-DE" sz="1600" dirty="0"/>
              <a:t> </a:t>
            </a:r>
            <a:r>
              <a:rPr lang="de-DE" sz="1600" dirty="0" smtClean="0"/>
              <a:t>    </a:t>
            </a:r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pPr marL="285750" indent="-285750">
              <a:buFont typeface="Arial"/>
              <a:buChar char="•"/>
            </a:pPr>
            <a:r>
              <a:rPr lang="de-DE" sz="1600" dirty="0" smtClean="0"/>
              <a:t>TODO: Interpretation von den </a:t>
            </a:r>
            <a:r>
              <a:rPr lang="de-DE" sz="1600" dirty="0" err="1" smtClean="0"/>
              <a:t>Contraints</a:t>
            </a: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</p:txBody>
      </p:sp>
      <p:pic>
        <p:nvPicPr>
          <p:cNvPr id="17" name="Bild 16" descr="Screen Shot 2016-05-01 at 16.4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8" y="1556792"/>
            <a:ext cx="4996243" cy="785124"/>
          </a:xfrm>
          <a:prstGeom prst="rect">
            <a:avLst/>
          </a:prstGeom>
        </p:spPr>
      </p:pic>
      <p:pic>
        <p:nvPicPr>
          <p:cNvPr id="13" name="Bild 12" descr="Screen Shot 2016-05-01 at 16.4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2" y="2492896"/>
            <a:ext cx="4643439" cy="85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71965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536" y="620714"/>
            <a:ext cx="8496944" cy="972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GB" sz="2800" b="1" dirty="0" smtClean="0">
                <a:latin typeface="Arial"/>
                <a:cs typeface="Arial"/>
              </a:rPr>
              <a:t>Method: </a:t>
            </a:r>
            <a:r>
              <a:rPr lang="de-DE" sz="2800" b="1" dirty="0" smtClean="0"/>
              <a:t>Ray </a:t>
            </a:r>
            <a:r>
              <a:rPr lang="de-DE" sz="2800" b="1" dirty="0" err="1" smtClean="0"/>
              <a:t>Likelihood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and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Its</a:t>
            </a:r>
            <a:r>
              <a:rPr lang="de-DE" sz="2800" b="1" dirty="0" smtClean="0"/>
              <a:t> Approximation</a:t>
            </a:r>
            <a:br>
              <a:rPr lang="de-DE" sz="2800" b="1" dirty="0" smtClean="0"/>
            </a:br>
            <a:r>
              <a:rPr lang="de-DE" sz="2800" b="1" dirty="0" smtClean="0">
                <a:latin typeface="Arial"/>
                <a:cs typeface="Arial"/>
              </a:rPr>
              <a:t/>
            </a:r>
            <a:br>
              <a:rPr lang="de-DE" sz="2800" b="1" dirty="0" smtClean="0">
                <a:latin typeface="Arial"/>
                <a:cs typeface="Arial"/>
              </a:rPr>
            </a:br>
            <a:r>
              <a:rPr lang="en-GB" sz="2800" b="1" dirty="0" smtClean="0">
                <a:latin typeface="Arial"/>
                <a:cs typeface="Arial"/>
              </a:rPr>
              <a:t> </a:t>
            </a:r>
            <a:endParaRPr lang="en-GB" sz="2800" b="1" dirty="0">
              <a:latin typeface="Arial"/>
              <a:cs typeface="Arial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39551" y="1196752"/>
            <a:ext cx="72410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Goal: </a:t>
            </a:r>
            <a:r>
              <a:rPr lang="de-DE" sz="1600" dirty="0" err="1" smtClean="0"/>
              <a:t>Depth</a:t>
            </a:r>
            <a:r>
              <a:rPr lang="de-DE" sz="1600" dirty="0" smtClean="0"/>
              <a:t> </a:t>
            </a:r>
            <a:r>
              <a:rPr lang="de-DE" sz="1600" dirty="0" err="1" smtClean="0"/>
              <a:t>maps</a:t>
            </a:r>
            <a:r>
              <a:rPr lang="de-DE" sz="1600" dirty="0" smtClean="0"/>
              <a:t> + </a:t>
            </a:r>
            <a:r>
              <a:rPr lang="de-DE" sz="1600" dirty="0" err="1" smtClean="0"/>
              <a:t>appearance-based</a:t>
            </a:r>
            <a:r>
              <a:rPr lang="de-DE" sz="1600" dirty="0" smtClean="0"/>
              <a:t> </a:t>
            </a:r>
            <a:r>
              <a:rPr lang="de-DE" sz="1600" dirty="0" err="1" smtClean="0"/>
              <a:t>likelihoods</a:t>
            </a:r>
            <a:r>
              <a:rPr lang="de-DE" sz="1600" dirty="0" smtClean="0"/>
              <a:t> -&gt; </a:t>
            </a:r>
            <a:r>
              <a:rPr lang="de-DE" sz="1600" b="1" dirty="0" err="1" smtClean="0"/>
              <a:t>unaries</a:t>
            </a:r>
            <a:r>
              <a:rPr lang="de-DE" sz="1600" b="1" dirty="0" smtClean="0"/>
              <a:t> </a:t>
            </a:r>
            <a:r>
              <a:rPr lang="el-GR" sz="1600" b="1" dirty="0" smtClean="0"/>
              <a:t>ρ</a:t>
            </a:r>
            <a:endParaRPr lang="de-DE" sz="1600" b="1" dirty="0" smtClean="0"/>
          </a:p>
          <a:p>
            <a:endParaRPr lang="de-DE" sz="1600" b="1" dirty="0"/>
          </a:p>
          <a:p>
            <a:pPr marL="285750" indent="-285750">
              <a:buFont typeface="Arial"/>
              <a:buChar char="•"/>
            </a:pPr>
            <a:r>
              <a:rPr lang="de-DE" sz="1600" dirty="0" err="1" smtClean="0"/>
              <a:t>Unaries</a:t>
            </a:r>
            <a:r>
              <a:rPr lang="de-DE" sz="1600" dirty="0" smtClean="0"/>
              <a:t> </a:t>
            </a:r>
            <a:r>
              <a:rPr lang="el-GR" sz="1600" dirty="0" smtClean="0"/>
              <a:t>ρ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calculated</a:t>
            </a:r>
            <a:r>
              <a:rPr lang="de-DE" sz="1600" dirty="0" smtClean="0"/>
              <a:t> </a:t>
            </a:r>
            <a:r>
              <a:rPr lang="de-DE" sz="1600" dirty="0" err="1" smtClean="0"/>
              <a:t>along</a:t>
            </a:r>
            <a:r>
              <a:rPr lang="de-DE" sz="1600" dirty="0" smtClean="0"/>
              <a:t> </a:t>
            </a:r>
            <a:r>
              <a:rPr lang="de-DE" sz="1600" dirty="0" err="1" smtClean="0"/>
              <a:t>ray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</a:t>
            </a:r>
            <a:r>
              <a:rPr lang="de-DE" sz="1600" dirty="0" err="1" smtClean="0"/>
              <a:t>pixel</a:t>
            </a:r>
            <a:r>
              <a:rPr lang="de-DE" sz="1600" dirty="0" smtClean="0"/>
              <a:t> p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 err="1" smtClean="0"/>
              <a:t>Our</a:t>
            </a:r>
            <a:r>
              <a:rPr lang="de-DE" sz="1600" dirty="0" smtClean="0"/>
              <a:t> </a:t>
            </a:r>
            <a:r>
              <a:rPr lang="de-DE" sz="1600" dirty="0" err="1" smtClean="0"/>
              <a:t>task</a:t>
            </a:r>
            <a:r>
              <a:rPr lang="de-DE" sz="1600" dirty="0" smtClean="0"/>
              <a:t>: </a:t>
            </a:r>
            <a:r>
              <a:rPr lang="de-DE" sz="1600" dirty="0"/>
              <a:t>M</a:t>
            </a:r>
            <a:r>
              <a:rPr lang="de-DE" sz="1600" dirty="0" smtClean="0"/>
              <a:t>odel</a:t>
            </a:r>
            <a:r>
              <a:rPr lang="el-GR" sz="1600" dirty="0"/>
              <a:t> 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likelihoods</a:t>
            </a:r>
            <a:endParaRPr lang="de-DE" sz="1600" dirty="0" smtClean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 smtClean="0"/>
          </a:p>
          <a:p>
            <a:endParaRPr lang="de-DE" sz="1600" dirty="0"/>
          </a:p>
          <a:p>
            <a:pPr marL="285750" indent="-285750">
              <a:buFont typeface="Arial"/>
              <a:buChar char="•"/>
            </a:pPr>
            <a:endParaRPr lang="de-DE" sz="1600" dirty="0"/>
          </a:p>
          <a:p>
            <a:pPr marL="285750" indent="-285750">
              <a:buFont typeface="Arial"/>
              <a:buChar char="•"/>
            </a:pPr>
            <a:r>
              <a:rPr lang="de-DE" sz="1600" dirty="0" err="1" smtClean="0"/>
              <a:t>Two</a:t>
            </a:r>
            <a:r>
              <a:rPr lang="de-DE" sz="1600" dirty="0" smtClean="0"/>
              <a:t> </a:t>
            </a:r>
            <a:r>
              <a:rPr lang="de-DE" sz="1600" dirty="0" err="1" smtClean="0"/>
              <a:t>cases</a:t>
            </a:r>
            <a:r>
              <a:rPr lang="de-DE" sz="1600" dirty="0" smtClean="0"/>
              <a:t>: 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600" dirty="0" err="1" smtClean="0"/>
              <a:t>Observed</a:t>
            </a:r>
            <a:r>
              <a:rPr lang="de-DE" sz="1600" dirty="0" smtClean="0"/>
              <a:t> </a:t>
            </a:r>
            <a:r>
              <a:rPr lang="de-DE" sz="1600" dirty="0" err="1" smtClean="0"/>
              <a:t>depth</a:t>
            </a:r>
            <a:endParaRPr lang="de-DE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de-DE" sz="1600" dirty="0" err="1" smtClean="0"/>
              <a:t>Missing</a:t>
            </a:r>
            <a:r>
              <a:rPr lang="de-DE" sz="1600" dirty="0" smtClean="0"/>
              <a:t> </a:t>
            </a:r>
            <a:r>
              <a:rPr lang="de-DE" sz="1600" dirty="0" err="1" smtClean="0"/>
              <a:t>depth</a:t>
            </a:r>
            <a:endParaRPr lang="de-DE" sz="1600" dirty="0" smtClean="0"/>
          </a:p>
          <a:p>
            <a:endParaRPr lang="de-DE" sz="1600" dirty="0"/>
          </a:p>
          <a:p>
            <a:r>
              <a:rPr lang="de-DE" sz="1600" b="1" dirty="0" err="1" smtClean="0"/>
              <a:t>Missing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depth</a:t>
            </a:r>
            <a:r>
              <a:rPr lang="de-DE" sz="1600" b="1" dirty="0" smtClean="0"/>
              <a:t> </a:t>
            </a:r>
            <a:r>
              <a:rPr lang="de-DE" sz="1600" dirty="0" smtClean="0"/>
              <a:t>-&gt; </a:t>
            </a:r>
            <a:r>
              <a:rPr lang="de-DE" sz="1600" dirty="0" err="1" smtClean="0"/>
              <a:t>mostly</a:t>
            </a:r>
            <a:r>
              <a:rPr lang="de-DE" sz="1600" dirty="0" smtClean="0"/>
              <a:t> </a:t>
            </a:r>
            <a:r>
              <a:rPr lang="de-DE" sz="1600" dirty="0" err="1" smtClean="0"/>
              <a:t>occur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sky</a:t>
            </a:r>
            <a:r>
              <a:rPr lang="de-DE" sz="1600" dirty="0" smtClean="0"/>
              <a:t> </a:t>
            </a:r>
            <a:r>
              <a:rPr lang="de-DE" sz="1600" dirty="0" err="1" smtClean="0"/>
              <a:t>regions</a:t>
            </a:r>
            <a:r>
              <a:rPr lang="de-DE" sz="1600" dirty="0" smtClean="0"/>
              <a:t>.</a:t>
            </a:r>
          </a:p>
          <a:p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err="1" smtClean="0"/>
              <a:t>We</a:t>
            </a:r>
            <a:r>
              <a:rPr lang="de-DE" sz="1600" dirty="0" smtClean="0"/>
              <a:t> </a:t>
            </a:r>
            <a:r>
              <a:rPr lang="de-DE" sz="1600" dirty="0" err="1" smtClean="0"/>
              <a:t>set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all </a:t>
            </a:r>
            <a:r>
              <a:rPr lang="de-DE" sz="1600" dirty="0" err="1" smtClean="0"/>
              <a:t>voxels</a:t>
            </a:r>
            <a:r>
              <a:rPr lang="de-DE" sz="1600" dirty="0" smtClean="0"/>
              <a:t> </a:t>
            </a:r>
            <a:r>
              <a:rPr lang="de-DE" sz="1600" dirty="0" err="1" smtClean="0"/>
              <a:t>along</a:t>
            </a:r>
            <a:r>
              <a:rPr lang="de-DE" sz="1600" dirty="0" smtClean="0"/>
              <a:t> </a:t>
            </a:r>
            <a:r>
              <a:rPr lang="de-DE" sz="1600" dirty="0" err="1" smtClean="0"/>
              <a:t>ray</a:t>
            </a:r>
            <a:r>
              <a:rPr lang="de-DE" sz="1600" dirty="0" smtClean="0"/>
              <a:t>(p) </a:t>
            </a:r>
          </a:p>
          <a:p>
            <a:endParaRPr lang="de-DE" sz="1600" dirty="0" smtClean="0"/>
          </a:p>
        </p:txBody>
      </p:sp>
      <p:pic>
        <p:nvPicPr>
          <p:cNvPr id="14" name="Bild 13" descr="model likelihood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232989"/>
            <a:ext cx="2988332" cy="69195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259632" y="2924944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 smtClean="0"/>
              <a:t>Observed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depth</a:t>
            </a:r>
            <a:r>
              <a:rPr lang="de-DE" sz="1400" i="1" dirty="0" smtClean="0"/>
              <a:t> </a:t>
            </a:r>
            <a:endParaRPr lang="de-DE" sz="1400" i="1" dirty="0"/>
          </a:p>
        </p:txBody>
      </p:sp>
      <p:sp>
        <p:nvSpPr>
          <p:cNvPr id="16" name="Textfeld 15"/>
          <p:cNvSpPr txBox="1"/>
          <p:nvPr/>
        </p:nvSpPr>
        <p:spPr>
          <a:xfrm>
            <a:off x="5148064" y="3140968"/>
            <a:ext cx="500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 smtClean="0"/>
              <a:t>Local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image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appearance</a:t>
            </a:r>
            <a:r>
              <a:rPr lang="de-DE" sz="1400" i="1" dirty="0" smtClean="0"/>
              <a:t> in </a:t>
            </a:r>
            <a:r>
              <a:rPr lang="de-DE" sz="1400" i="1" dirty="0" err="1" smtClean="0"/>
              <a:t>neighborhoods</a:t>
            </a:r>
            <a:endParaRPr lang="de-DE" sz="1400" i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868144" y="1772816"/>
            <a:ext cx="500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 smtClean="0"/>
              <a:t>Indicator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function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for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label</a:t>
            </a:r>
            <a:r>
              <a:rPr lang="de-DE" sz="1400" i="1" dirty="0" smtClean="0"/>
              <a:t> i </a:t>
            </a:r>
            <a:r>
              <a:rPr lang="de-DE" sz="1400" i="1" dirty="0" err="1" smtClean="0"/>
              <a:t>and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voxel</a:t>
            </a:r>
            <a:r>
              <a:rPr lang="de-DE" sz="1400" i="1" dirty="0" smtClean="0"/>
              <a:t> s</a:t>
            </a:r>
            <a:endParaRPr lang="de-DE" sz="1400" i="1" dirty="0"/>
          </a:p>
        </p:txBody>
      </p:sp>
      <p:cxnSp>
        <p:nvCxnSpPr>
          <p:cNvPr id="19" name="Gerade Verbindung 18"/>
          <p:cNvCxnSpPr/>
          <p:nvPr/>
        </p:nvCxnSpPr>
        <p:spPr>
          <a:xfrm flipV="1">
            <a:off x="2843808" y="2883170"/>
            <a:ext cx="792088" cy="18579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>
            <a:off x="4292848" y="2852936"/>
            <a:ext cx="2223368" cy="25740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5292080" y="2184500"/>
            <a:ext cx="1512168" cy="23136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Screen Shot 2016-05-01 at 16.02.4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16" y="5129432"/>
            <a:ext cx="2979936" cy="387800"/>
          </a:xfrm>
          <a:prstGeom prst="rect">
            <a:avLst/>
          </a:prstGeom>
        </p:spPr>
      </p:pic>
      <p:pic>
        <p:nvPicPr>
          <p:cNvPr id="34" name="Bild 3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64" y="5568184"/>
            <a:ext cx="2018184" cy="2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76263"/>
      </p:ext>
    </p:extLst>
  </p:cSld>
  <p:clrMapOvr>
    <a:masterClrMapping/>
  </p:clrMapOvr>
  <p:transition xmlns:p14="http://schemas.microsoft.com/office/powerpoint/2010/main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OHANNESOSWALD@C02MM7RBFGYT3PP7" val="59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i_s = 1 \quad for \quad s \in [\hat{d} -\delta, \hat{d} +\delta]  template TPT1  env TPENV1  fore 0  back 16777215  eqnno 5"/>
  <p:tag name="FILENAME" val="TP_tmp"/>
  <p:tag name="ORIGWIDTH" val="134"/>
  <p:tag name="PICTUREFILESIZE" val="750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i: \Omega \to [0,1], \quad i \in \{0, ..., L \}  template TPT1  env TPENV1  fore 0  back 16777215  eqnno 15"/>
  <p:tag name="FILENAME" val="TP_tmp"/>
  <p:tag name="ORIGWIDTH" val="129"/>
  <p:tag name="PICTUREFILESIZE" val="66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i_s  template TPT1  env TPENV1  fore 0  back 16777215  eqnno 11"/>
  <p:tag name="FILENAME" val="TP_tmp"/>
  <p:tag name="ORIGWIDTH" val="10"/>
  <p:tag name="PICTUREFILESIZE" val="17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{ij}_s - x^{ji}_s \in [-1, 1]^3  template TPT1  env TPENV1  fore 0  back 16777215  eqnno 12"/>
  <p:tag name="FILENAME" val="TP_tmp"/>
  <p:tag name="ORIGWIDTH" val="82"/>
  <p:tag name="PICTUREFILESIZE" val="48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rho^i_s  template TPT1  env TPENV1  fore 0  back 16777215  eqnno 13"/>
  <p:tag name="FILENAME" val="TP_tmp"/>
  <p:tag name="ORIGWIDTH" val="10"/>
  <p:tag name="PICTUREFILESIZE" val="16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_s  template TPT1  env TPENV1  fore 0  back 16777215  eqnno 14"/>
  <p:tag name="FILENAME" val="TP_tmp"/>
  <p:tag name="ORIGWIDTH" val="12"/>
  <p:tag name="PICTUREFILESIZE" val="21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rho^i_0 = 0 \quad for \quad i &gt;0  template TPT1  env TPENV1  fore 0  back 16777215  eqnno 6"/>
  <p:tag name="FILENAME" val="TP_tmp"/>
  <p:tag name="ORIGWIDTH" val="86"/>
  <p:tag name="PICTUREFILESIZE" val="50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sigma_{sky}  template TPT1  env TPENV1  fore 0  back 16777215  eqnno 3"/>
  <p:tag name="FILENAME" val="TP_tmp"/>
  <p:tag name="ORIGWIDTH" val="18"/>
  <p:tag name="PICTUREFILESIZE" val="19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0_s = 1 \quad for \quad s \in [\hat{d} -\delta,d] \quad and \quad x^i_s = 1 \quad for \quad s \in [d, \hat{d} +\delta]  template TPT1  env TPENV1  fore 0  back 16777215  eqnno 4"/>
  <p:tag name="FILENAME" val="TP_tmp"/>
  <p:tag name="ORIGWIDTH" val="272"/>
  <p:tag name="PICTUREFILESIZE" val="12697"/>
</p:tagLst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0</TotalTime>
  <Words>938</Words>
  <Application>Microsoft Macintosh PowerPoint</Application>
  <PresentationFormat>Bildschirmpräsentation (4:3)</PresentationFormat>
  <Paragraphs>299</Paragraphs>
  <Slides>15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9</vt:i4>
      </vt:variant>
      <vt:variant>
        <vt:lpstr>Folientitel</vt:lpstr>
      </vt:variant>
      <vt:variant>
        <vt:i4>15</vt:i4>
      </vt:variant>
    </vt:vector>
  </HeadingPairs>
  <TitlesOfParts>
    <vt:vector size="24" baseType="lpstr"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Joint 3D Scene Reconstruction and Class Segmentation </vt:lpstr>
      <vt:lpstr>Overview</vt:lpstr>
      <vt:lpstr>Problem &amp; Motivation</vt:lpstr>
      <vt:lpstr>Introduction &amp; Related Work</vt:lpstr>
      <vt:lpstr>Method: Mathematical Formulation   </vt:lpstr>
      <vt:lpstr>Method: Mathematical Formulation   </vt:lpstr>
      <vt:lpstr>Method: Mathematical Formulation   </vt:lpstr>
      <vt:lpstr>Method: Mathematical Formulation   </vt:lpstr>
      <vt:lpstr>Method: Ray Likelihood and Its Approximation   </vt:lpstr>
      <vt:lpstr>Method: Ray Likelihood and Its Approximation   </vt:lpstr>
      <vt:lpstr>Method: Ray Likelihood and Its Approximation   </vt:lpstr>
      <vt:lpstr>Method: Training the Priors </vt:lpstr>
      <vt:lpstr>Method: Training the Priors </vt:lpstr>
      <vt:lpstr>Experiments &amp; Conclusion </vt:lpstr>
      <vt:lpstr>      Thank you!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Recognition with Deep Networks</dc:title>
  <dc:creator>Tobias Grundmann</dc:creator>
  <cp:lastModifiedBy>Johannes</cp:lastModifiedBy>
  <cp:revision>63</cp:revision>
  <cp:lastPrinted>2013-06-08T11:22:51Z</cp:lastPrinted>
  <dcterms:created xsi:type="dcterms:W3CDTF">2016-03-14T07:21:16Z</dcterms:created>
  <dcterms:modified xsi:type="dcterms:W3CDTF">2016-05-01T16:27:49Z</dcterms:modified>
</cp:coreProperties>
</file>